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591381-BD31-471F-A95B-116520470214}" type="datetimeFigureOut">
              <a:rPr lang="it-IT" smtClean="0"/>
              <a:t>07/05/2012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C076C3-0F3C-4946-92BC-1B34A3A245D3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2A8F535-306C-408A-B694-DF8ADBD76666}" type="slidenum">
              <a:rPr lang="it-IT"/>
              <a:pPr/>
              <a:t>1</a:t>
            </a:fld>
            <a:endParaRPr lang="it-IT"/>
          </a:p>
        </p:txBody>
      </p:sp>
      <p:sp>
        <p:nvSpPr>
          <p:cNvPr id="107521" name="Text Box 1"/>
          <p:cNvSpPr txBox="1">
            <a:spLocks noChangeArrowheads="1"/>
          </p:cNvSpPr>
          <p:nvPr/>
        </p:nvSpPr>
        <p:spPr bwMode="auto">
          <a:xfrm>
            <a:off x="3884971" y="8683943"/>
            <a:ext cx="2968220" cy="45273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04803B3-BF18-46F6-BEBD-E58B6B46A74C}" type="slidenum">
              <a:rPr lang="it-IT" b="0">
                <a:solidFill>
                  <a:srgbClr val="000000"/>
                </a:solidFill>
                <a:latin typeface="Times New Roman" pitchFamily="16" charset="0"/>
                <a:ea typeface="ＭＳ Ｐゴシック" charset="0"/>
                <a:cs typeface="ＭＳ Ｐゴシック" charset="0"/>
              </a:rPr>
              <a:pPr algn="r">
                <a:spcBef>
                  <a:spcPct val="0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</a:t>
            </a:fld>
            <a:endParaRPr lang="it-IT" b="0">
              <a:solidFill>
                <a:srgbClr val="000000"/>
              </a:solidFill>
              <a:latin typeface="Times New Roman" pitchFamily="16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7522" name="Text Box 2"/>
          <p:cNvSpPr txBox="1">
            <a:spLocks noChangeArrowheads="1"/>
          </p:cNvSpPr>
          <p:nvPr/>
        </p:nvSpPr>
        <p:spPr bwMode="auto">
          <a:xfrm>
            <a:off x="918354" y="685690"/>
            <a:ext cx="5022896" cy="3428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07523" name="Rectangle 3"/>
          <p:cNvSpPr txBox="1">
            <a:spLocks noChangeArrowheads="1"/>
          </p:cNvSpPr>
          <p:nvPr>
            <p:ph type="body"/>
          </p:nvPr>
        </p:nvSpPr>
        <p:spPr bwMode="auto">
          <a:xfrm>
            <a:off x="685961" y="4342704"/>
            <a:ext cx="5484476" cy="420058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DDB0B64-0499-40FE-93FD-A181A8B0DBBA}" type="slidenum">
              <a:rPr lang="it-IT"/>
              <a:pPr/>
              <a:t>2</a:t>
            </a:fld>
            <a:endParaRPr lang="it-IT"/>
          </a:p>
        </p:txBody>
      </p:sp>
      <p:sp>
        <p:nvSpPr>
          <p:cNvPr id="108545" name="Text Box 1"/>
          <p:cNvSpPr txBox="1">
            <a:spLocks noChangeArrowheads="1"/>
          </p:cNvSpPr>
          <p:nvPr/>
        </p:nvSpPr>
        <p:spPr bwMode="auto">
          <a:xfrm>
            <a:off x="3884971" y="8683943"/>
            <a:ext cx="2968220" cy="45273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4C89A00D-825C-4F8A-A218-838BDD3ED7AC}" type="slidenum">
              <a:rPr lang="it-IT" b="0">
                <a:solidFill>
                  <a:srgbClr val="000000"/>
                </a:solidFill>
                <a:latin typeface="Times New Roman" pitchFamily="16" charset="0"/>
                <a:ea typeface="ＭＳ Ｐゴシック" charset="0"/>
                <a:cs typeface="ＭＳ Ｐゴシック" charset="0"/>
              </a:rPr>
              <a:pPr algn="r">
                <a:spcBef>
                  <a:spcPct val="0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</a:t>
            </a:fld>
            <a:endParaRPr lang="it-IT" b="0">
              <a:solidFill>
                <a:srgbClr val="000000"/>
              </a:solidFill>
              <a:latin typeface="Times New Roman" pitchFamily="16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8546" name="Text Box 2"/>
          <p:cNvSpPr txBox="1">
            <a:spLocks noChangeArrowheads="1"/>
          </p:cNvSpPr>
          <p:nvPr/>
        </p:nvSpPr>
        <p:spPr bwMode="auto">
          <a:xfrm>
            <a:off x="918354" y="685690"/>
            <a:ext cx="5022896" cy="3428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08547" name="Rectangle 3"/>
          <p:cNvSpPr txBox="1">
            <a:spLocks noChangeArrowheads="1"/>
          </p:cNvSpPr>
          <p:nvPr>
            <p:ph type="body"/>
          </p:nvPr>
        </p:nvSpPr>
        <p:spPr bwMode="auto">
          <a:xfrm>
            <a:off x="685961" y="4342704"/>
            <a:ext cx="5484476" cy="420058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0A2FC02-6559-4D9F-8806-564BC6EE79F2}" type="slidenum">
              <a:rPr lang="it-IT"/>
              <a:pPr/>
              <a:t>3</a:t>
            </a:fld>
            <a:endParaRPr lang="it-IT"/>
          </a:p>
        </p:txBody>
      </p:sp>
      <p:sp>
        <p:nvSpPr>
          <p:cNvPr id="109569" name="Text Box 1"/>
          <p:cNvSpPr txBox="1">
            <a:spLocks noChangeArrowheads="1"/>
          </p:cNvSpPr>
          <p:nvPr/>
        </p:nvSpPr>
        <p:spPr bwMode="auto">
          <a:xfrm>
            <a:off x="3884971" y="8683943"/>
            <a:ext cx="2968220" cy="45273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0DF4F9E2-78CF-4DAF-9BAA-87F660BFAEF2}" type="slidenum">
              <a:rPr lang="it-IT" b="0">
                <a:solidFill>
                  <a:srgbClr val="000000"/>
                </a:solidFill>
                <a:latin typeface="Times New Roman" pitchFamily="16" charset="0"/>
                <a:ea typeface="ＭＳ Ｐゴシック" charset="0"/>
                <a:cs typeface="ＭＳ Ｐゴシック" charset="0"/>
              </a:rPr>
              <a:pPr algn="r">
                <a:spcBef>
                  <a:spcPct val="0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3</a:t>
            </a:fld>
            <a:endParaRPr lang="it-IT" b="0">
              <a:solidFill>
                <a:srgbClr val="000000"/>
              </a:solidFill>
              <a:latin typeface="Times New Roman" pitchFamily="16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9570" name="Text Box 2"/>
          <p:cNvSpPr txBox="1">
            <a:spLocks noChangeArrowheads="1"/>
          </p:cNvSpPr>
          <p:nvPr/>
        </p:nvSpPr>
        <p:spPr bwMode="auto">
          <a:xfrm>
            <a:off x="918354" y="685690"/>
            <a:ext cx="5022896" cy="3428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09571" name="Rectangle 3"/>
          <p:cNvSpPr txBox="1">
            <a:spLocks noChangeArrowheads="1"/>
          </p:cNvSpPr>
          <p:nvPr>
            <p:ph type="body"/>
          </p:nvPr>
        </p:nvSpPr>
        <p:spPr bwMode="auto">
          <a:xfrm>
            <a:off x="685961" y="4342704"/>
            <a:ext cx="5484476" cy="420058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97D2E13-D9BE-4A2E-804F-63CD1420EF35}" type="slidenum">
              <a:rPr lang="it-IT"/>
              <a:pPr/>
              <a:t>4</a:t>
            </a:fld>
            <a:endParaRPr lang="it-IT"/>
          </a:p>
        </p:txBody>
      </p:sp>
      <p:sp>
        <p:nvSpPr>
          <p:cNvPr id="110593" name="Text Box 1"/>
          <p:cNvSpPr txBox="1">
            <a:spLocks noChangeArrowheads="1"/>
          </p:cNvSpPr>
          <p:nvPr/>
        </p:nvSpPr>
        <p:spPr bwMode="auto">
          <a:xfrm>
            <a:off x="3884971" y="8683943"/>
            <a:ext cx="2968220" cy="45273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BBD1581-DF69-4D56-B0C9-06141E84AF85}" type="slidenum">
              <a:rPr lang="it-IT" b="0">
                <a:solidFill>
                  <a:srgbClr val="000000"/>
                </a:solidFill>
                <a:latin typeface="Times New Roman" pitchFamily="16" charset="0"/>
                <a:ea typeface="ＭＳ Ｐゴシック" charset="0"/>
                <a:cs typeface="ＭＳ Ｐゴシック" charset="0"/>
              </a:rPr>
              <a:pPr algn="r">
                <a:spcBef>
                  <a:spcPct val="0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4</a:t>
            </a:fld>
            <a:endParaRPr lang="it-IT" b="0">
              <a:solidFill>
                <a:srgbClr val="000000"/>
              </a:solidFill>
              <a:latin typeface="Times New Roman" pitchFamily="16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0594" name="Text Box 2"/>
          <p:cNvSpPr txBox="1">
            <a:spLocks noChangeArrowheads="1"/>
          </p:cNvSpPr>
          <p:nvPr/>
        </p:nvSpPr>
        <p:spPr bwMode="auto">
          <a:xfrm>
            <a:off x="918354" y="685690"/>
            <a:ext cx="5022896" cy="3428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10595" name="Rectangle 3"/>
          <p:cNvSpPr txBox="1">
            <a:spLocks noChangeArrowheads="1"/>
          </p:cNvSpPr>
          <p:nvPr>
            <p:ph type="body"/>
          </p:nvPr>
        </p:nvSpPr>
        <p:spPr bwMode="auto">
          <a:xfrm>
            <a:off x="685961" y="4342704"/>
            <a:ext cx="5484476" cy="420058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A29C57C-FF73-470A-9B1A-F9BBAA2432AE}" type="slidenum">
              <a:rPr lang="it-IT"/>
              <a:pPr/>
              <a:t>5</a:t>
            </a:fld>
            <a:endParaRPr lang="it-IT"/>
          </a:p>
        </p:txBody>
      </p:sp>
      <p:sp>
        <p:nvSpPr>
          <p:cNvPr id="111617" name="Text Box 1"/>
          <p:cNvSpPr txBox="1">
            <a:spLocks noChangeArrowheads="1"/>
          </p:cNvSpPr>
          <p:nvPr/>
        </p:nvSpPr>
        <p:spPr bwMode="auto">
          <a:xfrm>
            <a:off x="3884971" y="8683943"/>
            <a:ext cx="2968220" cy="45273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C1D97D6-1F5E-4C2E-B9AD-8A186F2DB4E3}" type="slidenum">
              <a:rPr lang="it-IT" b="0">
                <a:solidFill>
                  <a:srgbClr val="000000"/>
                </a:solidFill>
                <a:latin typeface="Times New Roman" pitchFamily="16" charset="0"/>
                <a:ea typeface="ＭＳ Ｐゴシック" charset="0"/>
                <a:cs typeface="ＭＳ Ｐゴシック" charset="0"/>
              </a:rPr>
              <a:pPr algn="r">
                <a:spcBef>
                  <a:spcPct val="0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5</a:t>
            </a:fld>
            <a:endParaRPr lang="it-IT" b="0">
              <a:solidFill>
                <a:srgbClr val="000000"/>
              </a:solidFill>
              <a:latin typeface="Times New Roman" pitchFamily="16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1618" name="Text Box 2"/>
          <p:cNvSpPr txBox="1">
            <a:spLocks noChangeArrowheads="1"/>
          </p:cNvSpPr>
          <p:nvPr/>
        </p:nvSpPr>
        <p:spPr bwMode="auto">
          <a:xfrm>
            <a:off x="918354" y="685690"/>
            <a:ext cx="5022896" cy="3428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11619" name="Rectangle 3"/>
          <p:cNvSpPr txBox="1">
            <a:spLocks noChangeArrowheads="1"/>
          </p:cNvSpPr>
          <p:nvPr>
            <p:ph type="body"/>
          </p:nvPr>
        </p:nvSpPr>
        <p:spPr bwMode="auto">
          <a:xfrm>
            <a:off x="685961" y="4342704"/>
            <a:ext cx="5484476" cy="420058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C4276A3-3A21-44FF-878E-F4901F4B2BF7}" type="slidenum">
              <a:rPr lang="it-IT"/>
              <a:pPr/>
              <a:t>6</a:t>
            </a:fld>
            <a:endParaRPr lang="it-IT"/>
          </a:p>
        </p:txBody>
      </p:sp>
      <p:sp>
        <p:nvSpPr>
          <p:cNvPr id="11264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929572" y="685690"/>
            <a:ext cx="5000458" cy="3428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960" y="4342704"/>
            <a:ext cx="5487682" cy="4115606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FB11577-794A-4F35-A642-90B689E94A74}" type="slidenum">
              <a:rPr lang="it-IT"/>
              <a:pPr/>
              <a:t>7</a:t>
            </a:fld>
            <a:endParaRPr lang="it-IT"/>
          </a:p>
        </p:txBody>
      </p:sp>
      <p:sp>
        <p:nvSpPr>
          <p:cNvPr id="11366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929572" y="685690"/>
            <a:ext cx="5000458" cy="3428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960" y="4342704"/>
            <a:ext cx="5487682" cy="4115606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C0F80A1-FE65-468B-BB03-B755616C7032}" type="slidenum">
              <a:rPr lang="it-IT"/>
              <a:pPr/>
              <a:t>8</a:t>
            </a:fld>
            <a:endParaRPr lang="it-IT"/>
          </a:p>
        </p:txBody>
      </p:sp>
      <p:sp>
        <p:nvSpPr>
          <p:cNvPr id="11468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929572" y="685690"/>
            <a:ext cx="5000458" cy="3428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960" y="4342704"/>
            <a:ext cx="5487682" cy="4115606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EA438DF-7293-437B-93C4-AA1996FCE642}" type="slidenum">
              <a:rPr lang="it-IT"/>
              <a:pPr/>
              <a:t>9</a:t>
            </a:fld>
            <a:endParaRPr lang="it-IT"/>
          </a:p>
        </p:txBody>
      </p:sp>
      <p:sp>
        <p:nvSpPr>
          <p:cNvPr id="11571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929572" y="685690"/>
            <a:ext cx="5000458" cy="3428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960" y="4342704"/>
            <a:ext cx="5487682" cy="4115606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43496BA-5AD5-44CE-991E-9CE1CA32EEF6}" type="slidenum">
              <a:rPr lang="it-IT"/>
              <a:pPr/>
              <a:t>10</a:t>
            </a:fld>
            <a:endParaRPr lang="it-IT"/>
          </a:p>
        </p:txBody>
      </p:sp>
      <p:sp>
        <p:nvSpPr>
          <p:cNvPr id="116737" name="Text Box 1"/>
          <p:cNvSpPr txBox="1">
            <a:spLocks noChangeArrowheads="1"/>
          </p:cNvSpPr>
          <p:nvPr/>
        </p:nvSpPr>
        <p:spPr bwMode="auto">
          <a:xfrm>
            <a:off x="3884971" y="8683943"/>
            <a:ext cx="2968220" cy="45273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1645C78B-7A60-43A3-969F-DFE1886966EA}" type="slidenum">
              <a:rPr lang="it-IT" b="0">
                <a:solidFill>
                  <a:srgbClr val="000000"/>
                </a:solidFill>
                <a:latin typeface="Times New Roman" pitchFamily="16" charset="0"/>
                <a:ea typeface="ＭＳ Ｐゴシック" charset="0"/>
                <a:cs typeface="ＭＳ Ｐゴシック" charset="0"/>
              </a:rPr>
              <a:pPr algn="r">
                <a:spcBef>
                  <a:spcPct val="0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10</a:t>
            </a:fld>
            <a:endParaRPr lang="it-IT" b="0">
              <a:solidFill>
                <a:srgbClr val="000000"/>
              </a:solidFill>
              <a:latin typeface="Times New Roman" pitchFamily="16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6738" name="Text Box 2"/>
          <p:cNvSpPr txBox="1">
            <a:spLocks noChangeArrowheads="1"/>
          </p:cNvSpPr>
          <p:nvPr/>
        </p:nvSpPr>
        <p:spPr bwMode="auto">
          <a:xfrm>
            <a:off x="918354" y="685690"/>
            <a:ext cx="5022896" cy="3428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16739" name="Rectangle 3"/>
          <p:cNvSpPr txBox="1">
            <a:spLocks noChangeArrowheads="1"/>
          </p:cNvSpPr>
          <p:nvPr>
            <p:ph type="body"/>
          </p:nvPr>
        </p:nvSpPr>
        <p:spPr bwMode="auto">
          <a:xfrm>
            <a:off x="685961" y="4342704"/>
            <a:ext cx="5484476" cy="420058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C61E88F-AD34-40F6-812F-303D923FC97C}" type="slidenum">
              <a:rPr lang="it-IT"/>
              <a:pPr/>
              <a:t>11</a:t>
            </a:fld>
            <a:endParaRPr lang="it-IT"/>
          </a:p>
        </p:txBody>
      </p:sp>
      <p:sp>
        <p:nvSpPr>
          <p:cNvPr id="117761" name="Text Box 1"/>
          <p:cNvSpPr txBox="1">
            <a:spLocks noChangeArrowheads="1"/>
          </p:cNvSpPr>
          <p:nvPr/>
        </p:nvSpPr>
        <p:spPr bwMode="auto">
          <a:xfrm>
            <a:off x="3884971" y="8683943"/>
            <a:ext cx="2968220" cy="45273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5174A5F-C6B3-4D8A-9AAE-26AAE1010DCA}" type="slidenum">
              <a:rPr lang="it-IT" b="0">
                <a:solidFill>
                  <a:srgbClr val="000000"/>
                </a:solidFill>
                <a:latin typeface="Times New Roman" pitchFamily="16" charset="0"/>
                <a:ea typeface="ＭＳ Ｐゴシック" charset="0"/>
                <a:cs typeface="ＭＳ Ｐゴシック" charset="0"/>
              </a:rPr>
              <a:pPr algn="r">
                <a:spcBef>
                  <a:spcPct val="0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11</a:t>
            </a:fld>
            <a:endParaRPr lang="it-IT" b="0">
              <a:solidFill>
                <a:srgbClr val="000000"/>
              </a:solidFill>
              <a:latin typeface="Times New Roman" pitchFamily="16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7762" name="Text Box 2"/>
          <p:cNvSpPr txBox="1">
            <a:spLocks noChangeArrowheads="1"/>
          </p:cNvSpPr>
          <p:nvPr/>
        </p:nvSpPr>
        <p:spPr bwMode="auto">
          <a:xfrm>
            <a:off x="918354" y="685690"/>
            <a:ext cx="5022896" cy="3428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17763" name="Rectangle 3"/>
          <p:cNvSpPr txBox="1">
            <a:spLocks noChangeArrowheads="1"/>
          </p:cNvSpPr>
          <p:nvPr>
            <p:ph type="body"/>
          </p:nvPr>
        </p:nvSpPr>
        <p:spPr bwMode="auto">
          <a:xfrm>
            <a:off x="685961" y="4342704"/>
            <a:ext cx="5484476" cy="420058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1BCC146-2B85-47B2-BAC6-ECEAFB0675A3}" type="slidenum">
              <a:rPr lang="it-IT"/>
              <a:pPr/>
              <a:t>12</a:t>
            </a:fld>
            <a:endParaRPr lang="it-IT"/>
          </a:p>
        </p:txBody>
      </p:sp>
      <p:sp>
        <p:nvSpPr>
          <p:cNvPr id="118785" name="Text Box 1"/>
          <p:cNvSpPr txBox="1">
            <a:spLocks noChangeArrowheads="1"/>
          </p:cNvSpPr>
          <p:nvPr/>
        </p:nvSpPr>
        <p:spPr bwMode="auto">
          <a:xfrm>
            <a:off x="3884971" y="8683943"/>
            <a:ext cx="2968220" cy="45273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D5183E53-FC91-4592-83B5-1D131C543194}" type="slidenum">
              <a:rPr lang="it-IT" b="0">
                <a:solidFill>
                  <a:srgbClr val="000000"/>
                </a:solidFill>
                <a:latin typeface="Times New Roman" pitchFamily="16" charset="0"/>
                <a:ea typeface="ＭＳ Ｐゴシック" charset="0"/>
                <a:cs typeface="ＭＳ Ｐゴシック" charset="0"/>
              </a:rPr>
              <a:pPr algn="r">
                <a:spcBef>
                  <a:spcPct val="0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12</a:t>
            </a:fld>
            <a:endParaRPr lang="it-IT" b="0">
              <a:solidFill>
                <a:srgbClr val="000000"/>
              </a:solidFill>
              <a:latin typeface="Times New Roman" pitchFamily="16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8786" name="Text Box 2"/>
          <p:cNvSpPr txBox="1">
            <a:spLocks noChangeArrowheads="1"/>
          </p:cNvSpPr>
          <p:nvPr/>
        </p:nvSpPr>
        <p:spPr bwMode="auto">
          <a:xfrm>
            <a:off x="918354" y="685690"/>
            <a:ext cx="5022896" cy="3428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18787" name="Rectangle 3"/>
          <p:cNvSpPr txBox="1">
            <a:spLocks noChangeArrowheads="1"/>
          </p:cNvSpPr>
          <p:nvPr>
            <p:ph type="body"/>
          </p:nvPr>
        </p:nvSpPr>
        <p:spPr bwMode="auto">
          <a:xfrm>
            <a:off x="685961" y="4342704"/>
            <a:ext cx="5484476" cy="420058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6DB929F-1336-4F95-9756-AE6F308DD6E2}" type="slidenum">
              <a:rPr lang="it-IT"/>
              <a:pPr/>
              <a:t>13</a:t>
            </a:fld>
            <a:endParaRPr lang="it-IT"/>
          </a:p>
        </p:txBody>
      </p:sp>
      <p:sp>
        <p:nvSpPr>
          <p:cNvPr id="119809" name="Text Box 1"/>
          <p:cNvSpPr txBox="1">
            <a:spLocks noChangeArrowheads="1"/>
          </p:cNvSpPr>
          <p:nvPr/>
        </p:nvSpPr>
        <p:spPr bwMode="auto">
          <a:xfrm>
            <a:off x="3884971" y="8683943"/>
            <a:ext cx="2968220" cy="45273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70AE2EE6-E44F-4011-A5BD-95829AB40C85}" type="slidenum">
              <a:rPr lang="it-IT" b="0">
                <a:solidFill>
                  <a:srgbClr val="000000"/>
                </a:solidFill>
                <a:latin typeface="Times New Roman" pitchFamily="16" charset="0"/>
                <a:ea typeface="ＭＳ Ｐゴシック" charset="0"/>
                <a:cs typeface="ＭＳ Ｐゴシック" charset="0"/>
              </a:rPr>
              <a:pPr algn="r">
                <a:spcBef>
                  <a:spcPct val="0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13</a:t>
            </a:fld>
            <a:endParaRPr lang="it-IT" b="0">
              <a:solidFill>
                <a:srgbClr val="000000"/>
              </a:solidFill>
              <a:latin typeface="Times New Roman" pitchFamily="16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9810" name="Text Box 2"/>
          <p:cNvSpPr txBox="1">
            <a:spLocks noChangeArrowheads="1"/>
          </p:cNvSpPr>
          <p:nvPr/>
        </p:nvSpPr>
        <p:spPr bwMode="auto">
          <a:xfrm>
            <a:off x="918354" y="685690"/>
            <a:ext cx="5022896" cy="3428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19811" name="Rectangle 3"/>
          <p:cNvSpPr txBox="1">
            <a:spLocks noChangeArrowheads="1"/>
          </p:cNvSpPr>
          <p:nvPr>
            <p:ph type="body"/>
          </p:nvPr>
        </p:nvSpPr>
        <p:spPr bwMode="auto">
          <a:xfrm>
            <a:off x="685961" y="4342704"/>
            <a:ext cx="5484476" cy="420058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02F78C7-C5D8-46FB-9F93-6E16BC437F0C}" type="slidenum">
              <a:rPr lang="it-IT"/>
              <a:pPr/>
              <a:t>14</a:t>
            </a:fld>
            <a:endParaRPr lang="it-IT"/>
          </a:p>
        </p:txBody>
      </p:sp>
      <p:sp>
        <p:nvSpPr>
          <p:cNvPr id="12083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929572" y="685690"/>
            <a:ext cx="5000458" cy="3428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960" y="4342704"/>
            <a:ext cx="5487682" cy="4115606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7F0EF37-0777-4814-B92E-191FB461D693}" type="slidenum">
              <a:rPr lang="it-IT"/>
              <a:pPr/>
              <a:t>15</a:t>
            </a:fld>
            <a:endParaRPr lang="it-IT"/>
          </a:p>
        </p:txBody>
      </p:sp>
      <p:sp>
        <p:nvSpPr>
          <p:cNvPr id="1218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929572" y="685690"/>
            <a:ext cx="5000458" cy="3428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960" y="4342704"/>
            <a:ext cx="5487682" cy="4115606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1A4C540-E199-44B4-9B38-DD8917001D42}" type="slidenum">
              <a:rPr lang="it-IT"/>
              <a:pPr/>
              <a:t>16</a:t>
            </a:fld>
            <a:endParaRPr lang="it-IT"/>
          </a:p>
        </p:txBody>
      </p:sp>
      <p:sp>
        <p:nvSpPr>
          <p:cNvPr id="12288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929572" y="685690"/>
            <a:ext cx="5000458" cy="3428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960" y="4342704"/>
            <a:ext cx="5487682" cy="4115606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0B7C81C-A9EB-402A-893E-D93B5B078128}" type="slidenum">
              <a:rPr lang="it-IT"/>
              <a:pPr/>
              <a:t>17</a:t>
            </a:fld>
            <a:endParaRPr lang="it-IT"/>
          </a:p>
        </p:txBody>
      </p:sp>
      <p:sp>
        <p:nvSpPr>
          <p:cNvPr id="12390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929572" y="685690"/>
            <a:ext cx="5000458" cy="3428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960" y="4342704"/>
            <a:ext cx="5487682" cy="4115606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50D0A50-4413-4CD8-9A9A-9DE7069A6140}" type="slidenum">
              <a:rPr lang="it-IT"/>
              <a:pPr/>
              <a:t>18</a:t>
            </a:fld>
            <a:endParaRPr lang="it-IT"/>
          </a:p>
        </p:txBody>
      </p:sp>
      <p:sp>
        <p:nvSpPr>
          <p:cNvPr id="12492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929572" y="685690"/>
            <a:ext cx="5000458" cy="3428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960" y="4342704"/>
            <a:ext cx="5487682" cy="4115606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1EFC50BB-9958-4BF8-A918-46248C6A1194}" type="slidenum">
              <a:rPr lang="it-IT"/>
              <a:pPr/>
              <a:t>19</a:t>
            </a:fld>
            <a:endParaRPr lang="it-IT"/>
          </a:p>
        </p:txBody>
      </p:sp>
      <p:sp>
        <p:nvSpPr>
          <p:cNvPr id="12595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929572" y="685690"/>
            <a:ext cx="5000458" cy="3428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95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960" y="4342704"/>
            <a:ext cx="5487682" cy="4115606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2A33CC8-E76D-4DE2-9847-D5C5D985B3A4}" type="slidenum">
              <a:rPr lang="it-IT"/>
              <a:pPr/>
              <a:t>20</a:t>
            </a:fld>
            <a:endParaRPr lang="it-IT"/>
          </a:p>
        </p:txBody>
      </p:sp>
      <p:sp>
        <p:nvSpPr>
          <p:cNvPr id="126977" name="Text Box 1"/>
          <p:cNvSpPr txBox="1">
            <a:spLocks noChangeArrowheads="1"/>
          </p:cNvSpPr>
          <p:nvPr/>
        </p:nvSpPr>
        <p:spPr bwMode="auto">
          <a:xfrm>
            <a:off x="3884971" y="8683943"/>
            <a:ext cx="2968220" cy="45273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BDAD7C6-D4F9-4DAB-8E92-5C014344B3D3}" type="slidenum">
              <a:rPr lang="it-IT" b="0">
                <a:solidFill>
                  <a:srgbClr val="000000"/>
                </a:solidFill>
                <a:latin typeface="Times New Roman" pitchFamily="16" charset="0"/>
                <a:ea typeface="ＭＳ Ｐゴシック" charset="0"/>
                <a:cs typeface="ＭＳ Ｐゴシック" charset="0"/>
              </a:rPr>
              <a:pPr algn="r">
                <a:spcBef>
                  <a:spcPct val="0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20</a:t>
            </a:fld>
            <a:endParaRPr lang="it-IT" b="0">
              <a:solidFill>
                <a:srgbClr val="000000"/>
              </a:solidFill>
              <a:latin typeface="Times New Roman" pitchFamily="16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6978" name="Text Box 2"/>
          <p:cNvSpPr txBox="1">
            <a:spLocks noChangeArrowheads="1"/>
          </p:cNvSpPr>
          <p:nvPr/>
        </p:nvSpPr>
        <p:spPr bwMode="auto">
          <a:xfrm>
            <a:off x="918354" y="685690"/>
            <a:ext cx="5022896" cy="3428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26979" name="Rectangle 3"/>
          <p:cNvSpPr txBox="1">
            <a:spLocks noChangeArrowheads="1"/>
          </p:cNvSpPr>
          <p:nvPr>
            <p:ph type="body"/>
          </p:nvPr>
        </p:nvSpPr>
        <p:spPr bwMode="auto">
          <a:xfrm>
            <a:off x="685961" y="4342704"/>
            <a:ext cx="5484476" cy="420058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339A967-3CB0-4D0D-A528-1EF95AB05B55}" type="slidenum">
              <a:rPr lang="it-IT"/>
              <a:pPr/>
              <a:t>21</a:t>
            </a:fld>
            <a:endParaRPr lang="it-IT"/>
          </a:p>
        </p:txBody>
      </p:sp>
      <p:sp>
        <p:nvSpPr>
          <p:cNvPr id="12800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929572" y="685690"/>
            <a:ext cx="5000458" cy="3428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960" y="4342704"/>
            <a:ext cx="5487682" cy="4115606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F81920A-BC16-48E7-95AB-CF470E96820A}" type="slidenum">
              <a:rPr lang="it-IT"/>
              <a:pPr/>
              <a:t>22</a:t>
            </a:fld>
            <a:endParaRPr lang="it-IT"/>
          </a:p>
        </p:txBody>
      </p:sp>
      <p:sp>
        <p:nvSpPr>
          <p:cNvPr id="12902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929572" y="685690"/>
            <a:ext cx="5000458" cy="3428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960" y="4342704"/>
            <a:ext cx="5487682" cy="4115606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6233555-3A25-471D-8924-2FFA9432FD92}" type="slidenum">
              <a:rPr lang="it-IT"/>
              <a:pPr/>
              <a:t>23</a:t>
            </a:fld>
            <a:endParaRPr lang="it-IT"/>
          </a:p>
        </p:txBody>
      </p:sp>
      <p:sp>
        <p:nvSpPr>
          <p:cNvPr id="13004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929572" y="685690"/>
            <a:ext cx="5000458" cy="3428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960" y="4342704"/>
            <a:ext cx="5487682" cy="4115606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176E782-A571-4207-865E-2C75187B7058}" type="slidenum">
              <a:rPr lang="it-IT"/>
              <a:pPr/>
              <a:t>24</a:t>
            </a:fld>
            <a:endParaRPr lang="it-IT"/>
          </a:p>
        </p:txBody>
      </p:sp>
      <p:sp>
        <p:nvSpPr>
          <p:cNvPr id="13107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929572" y="685690"/>
            <a:ext cx="5000458" cy="3428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107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960" y="4342704"/>
            <a:ext cx="5487682" cy="4115606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2A82D04-A99B-4F44-A420-87649D4A8728}" type="slidenum">
              <a:rPr lang="it-IT"/>
              <a:pPr/>
              <a:t>25</a:t>
            </a:fld>
            <a:endParaRPr lang="it-IT"/>
          </a:p>
        </p:txBody>
      </p:sp>
      <p:sp>
        <p:nvSpPr>
          <p:cNvPr id="132097" name="Text Box 1"/>
          <p:cNvSpPr txBox="1">
            <a:spLocks noChangeArrowheads="1"/>
          </p:cNvSpPr>
          <p:nvPr/>
        </p:nvSpPr>
        <p:spPr bwMode="auto">
          <a:xfrm>
            <a:off x="3884971" y="8683943"/>
            <a:ext cx="2968220" cy="452731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b"/>
          <a:lstStyle/>
          <a:p>
            <a:pPr algn="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A60A63E-F14C-4689-AB97-F73011A2F9AF}" type="slidenum">
              <a:rPr lang="it-IT" b="0">
                <a:solidFill>
                  <a:srgbClr val="000000"/>
                </a:solidFill>
                <a:latin typeface="Times New Roman" pitchFamily="16" charset="0"/>
                <a:ea typeface="ＭＳ Ｐゴシック" charset="0"/>
                <a:cs typeface="ＭＳ Ｐゴシック" charset="0"/>
              </a:rPr>
              <a:pPr algn="r">
                <a:spcBef>
                  <a:spcPct val="0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25</a:t>
            </a:fld>
            <a:endParaRPr lang="it-IT" b="0">
              <a:solidFill>
                <a:srgbClr val="000000"/>
              </a:solidFill>
              <a:latin typeface="Times New Roman" pitchFamily="16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2098" name="Text Box 2"/>
          <p:cNvSpPr txBox="1">
            <a:spLocks noChangeArrowheads="1"/>
          </p:cNvSpPr>
          <p:nvPr/>
        </p:nvSpPr>
        <p:spPr bwMode="auto">
          <a:xfrm>
            <a:off x="918354" y="685690"/>
            <a:ext cx="5022896" cy="342845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32099" name="Rectangle 3"/>
          <p:cNvSpPr txBox="1">
            <a:spLocks noChangeArrowheads="1"/>
          </p:cNvSpPr>
          <p:nvPr>
            <p:ph type="body"/>
          </p:nvPr>
        </p:nvSpPr>
        <p:spPr bwMode="auto">
          <a:xfrm>
            <a:off x="685961" y="4342704"/>
            <a:ext cx="5484476" cy="4200585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7A10C7F-D538-48FC-82E9-3CB080E0457A}" type="slidenum">
              <a:rPr lang="it-IT"/>
              <a:pPr/>
              <a:t>26</a:t>
            </a:fld>
            <a:endParaRPr lang="it-IT"/>
          </a:p>
        </p:txBody>
      </p:sp>
      <p:sp>
        <p:nvSpPr>
          <p:cNvPr id="13312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929572" y="685690"/>
            <a:ext cx="5000458" cy="3428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2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960" y="4342704"/>
            <a:ext cx="5487682" cy="4115606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E1B0507-8293-441C-A95B-7089B03A58DC}" type="slidenum">
              <a:rPr lang="it-IT"/>
              <a:pPr/>
              <a:t>27</a:t>
            </a:fld>
            <a:endParaRPr lang="it-IT"/>
          </a:p>
        </p:txBody>
      </p:sp>
      <p:sp>
        <p:nvSpPr>
          <p:cNvPr id="13414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929572" y="685690"/>
            <a:ext cx="5000458" cy="3428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960" y="4342704"/>
            <a:ext cx="5487682" cy="4115606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A12395F-1B25-4AC6-8045-198EF3DC4C25}" type="slidenum">
              <a:rPr lang="it-IT"/>
              <a:pPr/>
              <a:t>28</a:t>
            </a:fld>
            <a:endParaRPr lang="it-IT"/>
          </a:p>
        </p:txBody>
      </p:sp>
      <p:sp>
        <p:nvSpPr>
          <p:cNvPr id="13516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929572" y="685690"/>
            <a:ext cx="5000458" cy="3428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685960" y="4342704"/>
            <a:ext cx="5487682" cy="4115606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319DD-7188-4970-9EB9-F26B6AC89AD6}" type="datetimeFigureOut">
              <a:rPr lang="it-IT" smtClean="0"/>
              <a:t>07/05/2012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ECDA3-0982-4BE0-9C13-6CDBEF74D91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319DD-7188-4970-9EB9-F26B6AC89AD6}" type="datetimeFigureOut">
              <a:rPr lang="it-IT" smtClean="0"/>
              <a:t>07/05/2012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ECDA3-0982-4BE0-9C13-6CDBEF74D91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319DD-7188-4970-9EB9-F26B6AC89AD6}" type="datetimeFigureOut">
              <a:rPr lang="it-IT" smtClean="0"/>
              <a:t>07/05/2012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ECDA3-0982-4BE0-9C13-6CDBEF74D91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319DD-7188-4970-9EB9-F26B6AC89AD6}" type="datetimeFigureOut">
              <a:rPr lang="it-IT" smtClean="0"/>
              <a:t>07/05/2012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ECDA3-0982-4BE0-9C13-6CDBEF74D91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319DD-7188-4970-9EB9-F26B6AC89AD6}" type="datetimeFigureOut">
              <a:rPr lang="it-IT" smtClean="0"/>
              <a:t>07/05/2012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ECDA3-0982-4BE0-9C13-6CDBEF74D91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319DD-7188-4970-9EB9-F26B6AC89AD6}" type="datetimeFigureOut">
              <a:rPr lang="it-IT" smtClean="0"/>
              <a:t>07/05/2012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ECDA3-0982-4BE0-9C13-6CDBEF74D91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319DD-7188-4970-9EB9-F26B6AC89AD6}" type="datetimeFigureOut">
              <a:rPr lang="it-IT" smtClean="0"/>
              <a:t>07/05/2012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ECDA3-0982-4BE0-9C13-6CDBEF74D91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319DD-7188-4970-9EB9-F26B6AC89AD6}" type="datetimeFigureOut">
              <a:rPr lang="it-IT" smtClean="0"/>
              <a:t>07/05/2012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ECDA3-0982-4BE0-9C13-6CDBEF74D91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319DD-7188-4970-9EB9-F26B6AC89AD6}" type="datetimeFigureOut">
              <a:rPr lang="it-IT" smtClean="0"/>
              <a:t>07/05/2012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ECDA3-0982-4BE0-9C13-6CDBEF74D91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319DD-7188-4970-9EB9-F26B6AC89AD6}" type="datetimeFigureOut">
              <a:rPr lang="it-IT" smtClean="0"/>
              <a:t>07/05/2012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ECDA3-0982-4BE0-9C13-6CDBEF74D91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319DD-7188-4970-9EB9-F26B6AC89AD6}" type="datetimeFigureOut">
              <a:rPr lang="it-IT" smtClean="0"/>
              <a:t>07/05/2012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ECDA3-0982-4BE0-9C13-6CDBEF74D91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319DD-7188-4970-9EB9-F26B6AC89AD6}" type="datetimeFigureOut">
              <a:rPr lang="it-IT" smtClean="0"/>
              <a:t>07/05/2012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ECDA3-0982-4BE0-9C13-6CDBEF74D918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458200" cy="81676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3200" b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nkGothic Md BT" pitchFamily="32" charset="0"/>
                <a:ea typeface="ＭＳ Ｐゴシック" charset="0"/>
                <a:cs typeface="ＭＳ Ｐゴシック" charset="0"/>
              </a:rPr>
              <a:t>Il RUC quale coordinamento dei piani comunali di settore</a:t>
            </a: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200" b="0">
              <a:solidFill>
                <a:srgbClr val="000099"/>
              </a:solidFill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3200" b="0">
                <a:solidFill>
                  <a:srgbClr val="000099"/>
                </a:solidFill>
                <a:ea typeface="ＭＳ Ｐゴシック" charset="0"/>
                <a:cs typeface="ＭＳ Ｐゴシック" charset="0"/>
              </a:rPr>
              <a:t>Per aiutare la gestione operativa, il RUC si fa carico di contenere regole di uso e relativi interventi che assolvano anche agli obblighi in materia di disciplina delle funzioni, di urbanistica commerciale  e di abbattimento delle barriere architettoniche.</a:t>
            </a: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200" b="0">
              <a:solidFill>
                <a:srgbClr val="FF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200" b="0">
              <a:solidFill>
                <a:srgbClr val="FF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200" b="0">
              <a:solidFill>
                <a:srgbClr val="FF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458200" cy="75469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2400" b="0">
                <a:solidFill>
                  <a:srgbClr val="000099"/>
                </a:solidFill>
                <a:ea typeface="ＭＳ Ｐゴシック" charset="0"/>
                <a:cs typeface="ＭＳ Ｐゴシック" charset="0"/>
              </a:rPr>
              <a:t>La </a:t>
            </a:r>
            <a:r>
              <a:rPr lang="it-IT" sz="2400" b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Disciplina della distribuzione e localizzazione delle funzioni</a:t>
            </a:r>
            <a:r>
              <a:rPr lang="it-IT" sz="2400" b="0">
                <a:solidFill>
                  <a:srgbClr val="000099"/>
                </a:solidFill>
                <a:ea typeface="ＭＳ Ｐゴシック" charset="0"/>
                <a:cs typeface="ＭＳ Ｐゴシック" charset="0"/>
              </a:rPr>
              <a:t>, di cui alle vigenti norme regionali in materia di governo del territorio, regola i mutamenti delle destinazioni d’uso degli immobili, ivi comprese delle aree di pertinenza degli edifici esistenti e dei terreni inedificati.  Al raccordo con detta disciplina è dedicato l’art. 12 delle Norme tecniche di attuazione</a:t>
            </a:r>
          </a:p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2400" b="0">
                <a:solidFill>
                  <a:srgbClr val="000099"/>
                </a:solidFill>
                <a:ea typeface="ＭＳ Ｐゴシック" charset="0"/>
                <a:cs typeface="ＭＳ Ｐゴシック" charset="0"/>
              </a:rPr>
              <a:t>In ordine alla </a:t>
            </a:r>
            <a:r>
              <a:rPr lang="it-IT" sz="2400" b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Disciplina urbanistico-commerciale</a:t>
            </a:r>
            <a:r>
              <a:rPr lang="it-IT" sz="2400" b="0">
                <a:solidFill>
                  <a:srgbClr val="000099"/>
                </a:solidFill>
                <a:ea typeface="ＭＳ Ｐゴシック" charset="0"/>
                <a:cs typeface="ＭＳ Ｐゴシック" charset="0"/>
              </a:rPr>
              <a:t>, e in riferimento al regolamento attuativo della LR 28/2005 emanato con D.P.G.R. 15/R/2009, il RUC contiene la specifica regolamentazione delle funzioni ammesse, comprensive degli usi commerciali</a:t>
            </a:r>
          </a:p>
          <a:p>
            <a:pPr algn="l"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2400" b="0">
              <a:solidFill>
                <a:srgbClr val="000099"/>
              </a:solidFill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458200" cy="2411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762000"/>
            <a:ext cx="7502525" cy="4089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458200" cy="7897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l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2400" b="0">
                <a:solidFill>
                  <a:srgbClr val="000099"/>
                </a:solidFill>
                <a:ea typeface="ＭＳ Ｐゴシック" charset="0"/>
                <a:cs typeface="ＭＳ Ｐゴシック" charset="0"/>
              </a:rPr>
              <a:t>L’inserimento del </a:t>
            </a:r>
            <a:r>
              <a:rPr lang="it-IT" sz="2400" b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programma per il superamento delle barriere architettoniche </a:t>
            </a:r>
            <a:r>
              <a:rPr lang="it-IT" sz="2400" b="0">
                <a:solidFill>
                  <a:srgbClr val="000099"/>
                </a:solidFill>
                <a:ea typeface="ＭＳ Ｐゴシック" charset="0"/>
                <a:cs typeface="ＭＳ Ｐゴシック" charset="0"/>
              </a:rPr>
              <a:t>nel RUC segnala un approccio complessivo al tema, inteso quale riorganizzazione degli spazi e delle attrezzature pubbliche, e delle loro connessioni, al fine di rendere generalmente più accessibile alla città</a:t>
            </a:r>
          </a:p>
          <a:p>
            <a:pPr algn="l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2400" b="0">
                <a:solidFill>
                  <a:srgbClr val="000099"/>
                </a:solidFill>
                <a:ea typeface="ＭＳ Ｐゴシック" charset="0"/>
                <a:cs typeface="ＭＳ Ｐゴシック" charset="0"/>
              </a:rPr>
              <a:t> </a:t>
            </a:r>
          </a:p>
          <a:p>
            <a:pPr algn="l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2400" b="0">
                <a:solidFill>
                  <a:srgbClr val="000099"/>
                </a:solidFill>
                <a:ea typeface="ＭＳ Ｐゴシック" charset="0"/>
                <a:cs typeface="ＭＳ Ｐゴシック" charset="0"/>
              </a:rPr>
              <a:t>Per eliminare il problema dell’inaccessibilità, </a:t>
            </a:r>
            <a:r>
              <a:rPr lang="it-IT" sz="2400" b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la “città pubblica” è pensata nella sua interezza, attraverso l’individuazione di una trama fatta di edifici pubblici e di uso pubblico, di giardini, piazze, spazi aperti, percorsi commerciali e panoramici</a:t>
            </a:r>
            <a:r>
              <a:rPr lang="it-IT" sz="2400" b="0">
                <a:solidFill>
                  <a:srgbClr val="000099"/>
                </a:solidFill>
                <a:ea typeface="ＭＳ Ｐゴシック" charset="0"/>
                <a:cs typeface="ＭＳ Ｐゴシック" charset="0"/>
              </a:rPr>
              <a:t> che chiunque, affetto da problematiche motorie e sensoriali, temporanee o croniche, può fruire e godere, ma, più in generale renda più gradevole  e meno faticoso per tutti l’uso della città</a:t>
            </a: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 Box 1"/>
          <p:cNvSpPr txBox="1">
            <a:spLocks noChangeArrowheads="1"/>
          </p:cNvSpPr>
          <p:nvPr/>
        </p:nvSpPr>
        <p:spPr bwMode="auto">
          <a:xfrm>
            <a:off x="468313" y="333375"/>
            <a:ext cx="8458200" cy="558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2200" b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3800" b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nkGothic Md BT" pitchFamily="32" charset="0"/>
                <a:ea typeface="ＭＳ Ｐゴシック" charset="0"/>
                <a:cs typeface="ＭＳ Ｐゴシック" charset="0"/>
              </a:rPr>
              <a:t>LE REGOLE</a:t>
            </a: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3800" b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nkGothic Md BT" pitchFamily="32" charset="0"/>
                <a:ea typeface="ＭＳ Ｐゴシック" charset="0"/>
                <a:cs typeface="ＭＳ Ｐゴシック" charset="0"/>
              </a:rPr>
              <a:t>per </a:t>
            </a: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3600" b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nkGothic Md BT" pitchFamily="32" charset="0"/>
                <a:ea typeface="ＭＳ Ｐゴシック" charset="0"/>
                <a:cs typeface="ＭＳ Ｐゴシック" charset="0"/>
              </a:rPr>
              <a:t>LA CITTÀ ESISTENTE</a:t>
            </a: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600" b="0"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52400" y="152400"/>
            <a:ext cx="8636000" cy="6399213"/>
            <a:chOff x="96" y="96"/>
            <a:chExt cx="5440" cy="4031"/>
          </a:xfrm>
        </p:grpSpPr>
        <p:sp>
          <p:nvSpPr>
            <p:cNvPr id="46082" name="Text Box 2"/>
            <p:cNvSpPr txBox="1">
              <a:spLocks noChangeArrowheads="1"/>
            </p:cNvSpPr>
            <p:nvPr/>
          </p:nvSpPr>
          <p:spPr bwMode="auto">
            <a:xfrm>
              <a:off x="480" y="96"/>
              <a:ext cx="3359" cy="2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46083" name="Line 3"/>
            <p:cNvSpPr>
              <a:spLocks noChangeShapeType="1"/>
            </p:cNvSpPr>
            <p:nvPr/>
          </p:nvSpPr>
          <p:spPr bwMode="auto">
            <a:xfrm>
              <a:off x="96" y="384"/>
              <a:ext cx="5440" cy="0"/>
            </a:xfrm>
            <a:prstGeom prst="line">
              <a:avLst/>
            </a:prstGeom>
            <a:noFill/>
            <a:ln w="15840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46084" name="Line 4"/>
            <p:cNvSpPr>
              <a:spLocks noChangeShapeType="1"/>
            </p:cNvSpPr>
            <p:nvPr/>
          </p:nvSpPr>
          <p:spPr bwMode="auto">
            <a:xfrm>
              <a:off x="336" y="96"/>
              <a:ext cx="0" cy="4031"/>
            </a:xfrm>
            <a:prstGeom prst="line">
              <a:avLst/>
            </a:prstGeom>
            <a:noFill/>
            <a:ln w="15840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46085" name="Line 5"/>
            <p:cNvSpPr>
              <a:spLocks noChangeShapeType="1"/>
            </p:cNvSpPr>
            <p:nvPr/>
          </p:nvSpPr>
          <p:spPr bwMode="auto">
            <a:xfrm>
              <a:off x="384" y="144"/>
              <a:ext cx="0" cy="3740"/>
            </a:xfrm>
            <a:prstGeom prst="line">
              <a:avLst/>
            </a:prstGeom>
            <a:noFill/>
            <a:ln w="28440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6086" name="Rectangle 6"/>
          <p:cNvSpPr>
            <a:spLocks noChangeArrowheads="1"/>
          </p:cNvSpPr>
          <p:nvPr/>
        </p:nvSpPr>
        <p:spPr bwMode="auto">
          <a:xfrm>
            <a:off x="663575" y="-17145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l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2500" b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nkGothic Lt BT" pitchFamily="32" charset="0"/>
                <a:ea typeface="ＭＳ Ｐゴシック" charset="0"/>
                <a:cs typeface="ＭＳ Ｐゴシック" charset="0"/>
              </a:rPr>
              <a:t>ARTICOLAZIONE DEL TERRITORIO COMUNALE</a:t>
            </a:r>
          </a:p>
        </p:txBody>
      </p:sp>
      <p:sp>
        <p:nvSpPr>
          <p:cNvPr id="46087" name="Text Box 7"/>
          <p:cNvSpPr txBox="1">
            <a:spLocks noChangeArrowheads="1"/>
          </p:cNvSpPr>
          <p:nvPr/>
        </p:nvSpPr>
        <p:spPr bwMode="auto">
          <a:xfrm>
            <a:off x="735013" y="765175"/>
            <a:ext cx="8229600" cy="5543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2900" indent="-341313" algn="l">
              <a:lnSpc>
                <a:spcPct val="80000"/>
              </a:lnSpc>
              <a:spcBef>
                <a:spcPts val="4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800" b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rPr>
              <a:t>Ambiti residenziali</a:t>
            </a:r>
            <a:r>
              <a:rPr lang="it-IT" sz="180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it-IT" sz="16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suddivisi per “tessuti” in ragione della formazione storica, della morfologia urbana e della tipologia edilizia prevalente ed </a:t>
            </a:r>
            <a:r>
              <a:rPr lang="it-IT" sz="1600" b="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articolati in</a:t>
            </a:r>
            <a:r>
              <a:rPr lang="it-IT" sz="16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:</a:t>
            </a:r>
          </a:p>
          <a:p>
            <a:pPr marL="342900" indent="-341313" algn="l">
              <a:lnSpc>
                <a:spcPct val="80000"/>
              </a:lnSpc>
              <a:spcBef>
                <a:spcPts val="4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6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-	Tessuto insediativo storico a matrice pre-ottocentesca e otto-novecentesca</a:t>
            </a:r>
          </a:p>
          <a:p>
            <a:pPr marL="342900" indent="-341313" algn="l">
              <a:lnSpc>
                <a:spcPct val="80000"/>
              </a:lnSpc>
              <a:spcBef>
                <a:spcPts val="4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6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-	Tessuto insediativo ad assetto recente </a:t>
            </a:r>
          </a:p>
          <a:p>
            <a:pPr marL="342900" indent="-341313" algn="l">
              <a:lnSpc>
                <a:spcPct val="80000"/>
              </a:lnSpc>
              <a:spcBef>
                <a:spcPts val="4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600" i="1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	</a:t>
            </a:r>
          </a:p>
          <a:p>
            <a:pPr marL="342900" indent="-341313" algn="l">
              <a:lnSpc>
                <a:spcPct val="80000"/>
              </a:lnSpc>
              <a:spcBef>
                <a:spcPts val="4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800" b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rPr>
              <a:t>Ambiti a specializzazione funzionale</a:t>
            </a:r>
            <a:r>
              <a:rPr lang="it-IT" sz="1800" b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it-IT" sz="1600" b="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articolati in:</a:t>
            </a:r>
          </a:p>
          <a:p>
            <a:pPr marL="342900" indent="-341313" algn="l">
              <a:lnSpc>
                <a:spcPct val="80000"/>
              </a:lnSpc>
              <a:spcBef>
                <a:spcPts val="4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6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-	Produttivo artigianale, direzionale e commerciale</a:t>
            </a:r>
          </a:p>
          <a:p>
            <a:pPr marL="342900" indent="-341313" algn="l">
              <a:lnSpc>
                <a:spcPct val="80000"/>
              </a:lnSpc>
              <a:spcBef>
                <a:spcPts val="4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6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-	Produttivo per la ricettività</a:t>
            </a:r>
          </a:p>
          <a:p>
            <a:pPr marL="342900" indent="-341313" algn="l">
              <a:lnSpc>
                <a:spcPct val="80000"/>
              </a:lnSpc>
              <a:spcBef>
                <a:spcPts val="4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6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-	Dotazioni urbane</a:t>
            </a:r>
          </a:p>
          <a:p>
            <a:pPr marL="342900" indent="-341313" algn="l">
              <a:lnSpc>
                <a:spcPct val="80000"/>
              </a:lnSpc>
              <a:spcBef>
                <a:spcPts val="4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6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-	Attrezzature di interesse generale e collettivo</a:t>
            </a:r>
          </a:p>
          <a:p>
            <a:pPr marL="342900" indent="-341313" algn="l">
              <a:lnSpc>
                <a:spcPct val="80000"/>
              </a:lnSpc>
              <a:spcBef>
                <a:spcPts val="4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6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-	Parchi pubblici territoriali</a:t>
            </a:r>
          </a:p>
          <a:p>
            <a:pPr marL="342900" indent="-341313" algn="l">
              <a:lnSpc>
                <a:spcPct val="80000"/>
              </a:lnSpc>
              <a:spcBef>
                <a:spcPts val="400"/>
              </a:spcBef>
              <a:buClr>
                <a:srgbClr val="333399"/>
              </a:buClr>
              <a:buFont typeface="Arial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it-IT" sz="1600">
              <a:solidFill>
                <a:srgbClr val="333399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charset="0"/>
              <a:cs typeface="ＭＳ Ｐゴシック" charset="0"/>
            </a:endParaRPr>
          </a:p>
          <a:p>
            <a:pPr marL="342900" indent="-341313" algn="l">
              <a:lnSpc>
                <a:spcPct val="80000"/>
              </a:lnSpc>
              <a:spcBef>
                <a:spcPts val="45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800" b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rPr>
              <a:t>Aree in corso di trasformazione (PRG vigente):</a:t>
            </a:r>
          </a:p>
          <a:p>
            <a:pPr marL="342900" indent="-341313" algn="l">
              <a:lnSpc>
                <a:spcPct val="80000"/>
              </a:lnSpc>
              <a:spcBef>
                <a:spcPts val="4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6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-	Piani Vigenti </a:t>
            </a:r>
          </a:p>
          <a:p>
            <a:pPr marL="342900" indent="-341313" algn="l">
              <a:lnSpc>
                <a:spcPct val="80000"/>
              </a:lnSpc>
              <a:spcBef>
                <a:spcPts val="4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it-IT" sz="1600">
              <a:solidFill>
                <a:srgbClr val="333399"/>
              </a:solidFill>
              <a:ea typeface="ＭＳ Ｐゴシック" charset="0"/>
              <a:cs typeface="ＭＳ Ｐゴシック" charset="0"/>
            </a:endParaRPr>
          </a:p>
          <a:p>
            <a:pPr marL="342900" indent="-341313" algn="l">
              <a:lnSpc>
                <a:spcPct val="80000"/>
              </a:lnSpc>
              <a:spcBef>
                <a:spcPts val="4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800" b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rPr>
              <a:t>Aree di trasformazione</a:t>
            </a:r>
            <a:r>
              <a:rPr lang="it-IT" sz="1600" b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rPr>
              <a:t> </a:t>
            </a:r>
          </a:p>
          <a:p>
            <a:pPr marL="342900" indent="-341313" algn="l">
              <a:lnSpc>
                <a:spcPct val="80000"/>
              </a:lnSpc>
              <a:spcBef>
                <a:spcPts val="4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it-IT" sz="1600" b="0">
              <a:solidFill>
                <a:srgbClr val="333399"/>
              </a:solidFill>
              <a:ea typeface="ＭＳ Ｐゴシック" charset="0"/>
              <a:cs typeface="ＭＳ Ｐゴシック" charset="0"/>
            </a:endParaRPr>
          </a:p>
          <a:p>
            <a:pPr marL="342900" indent="-341313" algn="l">
              <a:lnSpc>
                <a:spcPct val="80000"/>
              </a:lnSpc>
              <a:spcBef>
                <a:spcPts val="45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800" b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rPr>
              <a:t>Ambiti del territorio aperto</a:t>
            </a:r>
          </a:p>
          <a:p>
            <a:pPr marL="342900" indent="-341313" algn="l">
              <a:lnSpc>
                <a:spcPct val="80000"/>
              </a:lnSpc>
              <a:spcBef>
                <a:spcPts val="45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it-IT" sz="1800" b="0">
              <a:solidFill>
                <a:srgbClr val="FF6600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charset="0"/>
              <a:cs typeface="ＭＳ Ｐゴシック" charset="0"/>
            </a:endParaRPr>
          </a:p>
          <a:p>
            <a:pPr marL="342900" indent="-341313" algn="l">
              <a:lnSpc>
                <a:spcPct val="80000"/>
              </a:lnSpc>
              <a:spcBef>
                <a:spcPts val="45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800" b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rPr>
              <a:t>Beni del sistema insediativo e beni del territorio aperto, come individuati dal vigente Piano strutturale quali invarianti strutturali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ext Box 1"/>
          <p:cNvSpPr txBox="1">
            <a:spLocks noChangeArrowheads="1"/>
          </p:cNvSpPr>
          <p:nvPr/>
        </p:nvSpPr>
        <p:spPr bwMode="auto">
          <a:xfrm>
            <a:off x="762000" y="152400"/>
            <a:ext cx="5334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47106" name="Line 2"/>
          <p:cNvSpPr>
            <a:spLocks noChangeShapeType="1"/>
          </p:cNvSpPr>
          <p:nvPr/>
        </p:nvSpPr>
        <p:spPr bwMode="auto">
          <a:xfrm>
            <a:off x="152400" y="620713"/>
            <a:ext cx="8637588" cy="1587"/>
          </a:xfrm>
          <a:prstGeom prst="line">
            <a:avLst/>
          </a:prstGeom>
          <a:noFill/>
          <a:ln w="15840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7107" name="Line 3"/>
          <p:cNvSpPr>
            <a:spLocks noChangeShapeType="1"/>
          </p:cNvSpPr>
          <p:nvPr/>
        </p:nvSpPr>
        <p:spPr bwMode="auto">
          <a:xfrm>
            <a:off x="533400" y="152400"/>
            <a:ext cx="1588" cy="6400800"/>
          </a:xfrm>
          <a:prstGeom prst="line">
            <a:avLst/>
          </a:prstGeom>
          <a:noFill/>
          <a:ln w="15840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7108" name="Line 4"/>
          <p:cNvSpPr>
            <a:spLocks noChangeShapeType="1"/>
          </p:cNvSpPr>
          <p:nvPr/>
        </p:nvSpPr>
        <p:spPr bwMode="auto">
          <a:xfrm>
            <a:off x="609600" y="228600"/>
            <a:ext cx="1588" cy="5938838"/>
          </a:xfrm>
          <a:prstGeom prst="line">
            <a:avLst/>
          </a:prstGeom>
          <a:noFill/>
          <a:ln w="2844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663575" y="0"/>
            <a:ext cx="8229600" cy="609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l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2800" b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nkGothic Lt BT" pitchFamily="32" charset="0"/>
                <a:ea typeface="ＭＳ Ｐゴシック" charset="0"/>
                <a:cs typeface="ＭＳ Ｐゴシック" charset="0"/>
              </a:rPr>
              <a:t>ALCUNE REGOLE DI GESTIONE</a:t>
            </a:r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684213" y="1727200"/>
            <a:ext cx="4248150" cy="2417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marL="85725" indent="-84138">
              <a:lnSpc>
                <a:spcPct val="80000"/>
              </a:lnSpc>
              <a:spcBef>
                <a:spcPts val="400"/>
              </a:spcBef>
              <a:buClrTx/>
              <a:buSzPct val="65000"/>
              <a:buFontTx/>
              <a:buNone/>
              <a:tabLst>
                <a:tab pos="85725" algn="l"/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</a:pPr>
            <a:r>
              <a:rPr lang="it-IT" sz="1600" b="0">
                <a:solidFill>
                  <a:srgbClr val="333399"/>
                </a:solidFill>
                <a:cs typeface="Arial" charset="0"/>
              </a:rPr>
              <a:t>Il R.U. suddivide il sistema  insediativo in:</a:t>
            </a:r>
          </a:p>
          <a:p>
            <a:pPr marL="85725" indent="-84138">
              <a:lnSpc>
                <a:spcPct val="80000"/>
              </a:lnSpc>
              <a:spcBef>
                <a:spcPts val="400"/>
              </a:spcBef>
              <a:buClrTx/>
              <a:buSzPct val="65000"/>
              <a:buFontTx/>
              <a:buNone/>
              <a:tabLst>
                <a:tab pos="85725" algn="l"/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</a:pPr>
            <a:endParaRPr lang="it-IT" sz="1600" b="0">
              <a:solidFill>
                <a:srgbClr val="333399"/>
              </a:solidFill>
              <a:cs typeface="Arial" charset="0"/>
            </a:endParaRPr>
          </a:p>
          <a:p>
            <a:pPr marL="85725" indent="-84138">
              <a:lnSpc>
                <a:spcPct val="80000"/>
              </a:lnSpc>
              <a:spcBef>
                <a:spcPts val="350"/>
              </a:spcBef>
              <a:buClrTx/>
              <a:buSzPct val="65000"/>
              <a:buFontTx/>
              <a:buNone/>
              <a:tabLst>
                <a:tab pos="85725" algn="l"/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</a:pPr>
            <a:r>
              <a:rPr lang="it-IT" sz="1600" b="0">
                <a:solidFill>
                  <a:srgbClr val="FF6600"/>
                </a:solidFill>
                <a:cs typeface="Arial" charset="0"/>
              </a:rPr>
              <a:t>- ambiti residenziali</a:t>
            </a:r>
            <a:r>
              <a:rPr lang="it-IT" sz="1600">
                <a:solidFill>
                  <a:srgbClr val="333399"/>
                </a:solidFill>
                <a:cs typeface="Arial" charset="0"/>
              </a:rPr>
              <a:t> </a:t>
            </a:r>
            <a:r>
              <a:rPr lang="it-IT" sz="1400">
                <a:solidFill>
                  <a:srgbClr val="333399"/>
                </a:solidFill>
                <a:cs typeface="Arial" charset="0"/>
              </a:rPr>
              <a:t>(a prevalente o a esclusiva funzione residenziale) articolati a loro volta in tessuti, a seconda della loro conformazione morfo-tipologica.</a:t>
            </a:r>
          </a:p>
          <a:p>
            <a:pPr marL="85725" indent="-84138">
              <a:lnSpc>
                <a:spcPct val="80000"/>
              </a:lnSpc>
              <a:spcBef>
                <a:spcPts val="350"/>
              </a:spcBef>
              <a:buClrTx/>
              <a:buSzPct val="65000"/>
              <a:buFontTx/>
              <a:buNone/>
              <a:tabLst>
                <a:tab pos="85725" algn="l"/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</a:pPr>
            <a:endParaRPr lang="it-IT" sz="1400">
              <a:solidFill>
                <a:srgbClr val="333399"/>
              </a:solidFill>
              <a:cs typeface="Arial" charset="0"/>
            </a:endParaRPr>
          </a:p>
          <a:p>
            <a:pPr marL="85725" indent="-84138">
              <a:lnSpc>
                <a:spcPct val="80000"/>
              </a:lnSpc>
              <a:spcBef>
                <a:spcPts val="350"/>
              </a:spcBef>
              <a:buClrTx/>
              <a:buSzPct val="65000"/>
              <a:buFontTx/>
              <a:buNone/>
              <a:tabLst>
                <a:tab pos="85725" algn="l"/>
                <a:tab pos="1000125" algn="l"/>
                <a:tab pos="1914525" algn="l"/>
                <a:tab pos="2828925" algn="l"/>
                <a:tab pos="3743325" algn="l"/>
                <a:tab pos="4657725" algn="l"/>
                <a:tab pos="5572125" algn="l"/>
                <a:tab pos="6486525" algn="l"/>
                <a:tab pos="7400925" algn="l"/>
                <a:tab pos="8315325" algn="l"/>
                <a:tab pos="9229725" algn="l"/>
                <a:tab pos="10144125" algn="l"/>
              </a:tabLst>
            </a:pPr>
            <a:r>
              <a:rPr lang="it-IT" sz="1600" b="0">
                <a:solidFill>
                  <a:srgbClr val="FF6600"/>
                </a:solidFill>
                <a:cs typeface="Arial" charset="0"/>
              </a:rPr>
              <a:t>- ambiti a specializzazione funzionale</a:t>
            </a:r>
            <a:r>
              <a:rPr lang="it-IT" sz="1600">
                <a:solidFill>
                  <a:srgbClr val="333399"/>
                </a:solidFill>
                <a:cs typeface="Arial" charset="0"/>
              </a:rPr>
              <a:t>       </a:t>
            </a:r>
            <a:r>
              <a:rPr lang="it-IT" sz="1400">
                <a:solidFill>
                  <a:srgbClr val="333399"/>
                </a:solidFill>
                <a:cs typeface="Arial" charset="0"/>
              </a:rPr>
              <a:t>articolati in varie sottoclassi in relazione alla specifica destinazione (es. produttivo artigianale e commerciale, turistico-ricettivo, attrezzature di interesse generale etc…)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81038" y="1123950"/>
            <a:ext cx="8137525" cy="5399088"/>
            <a:chOff x="429" y="708"/>
            <a:chExt cx="5126" cy="3401"/>
          </a:xfrm>
        </p:grpSpPr>
        <p:sp>
          <p:nvSpPr>
            <p:cNvPr id="47112" name="Rectangle 8"/>
            <p:cNvSpPr>
              <a:spLocks noChangeArrowheads="1"/>
            </p:cNvSpPr>
            <p:nvPr/>
          </p:nvSpPr>
          <p:spPr bwMode="auto">
            <a:xfrm>
              <a:off x="429" y="2724"/>
              <a:ext cx="2585" cy="79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algn="r">
                <a:lnSpc>
                  <a:spcPct val="80000"/>
                </a:lnSpc>
                <a:spcBef>
                  <a:spcPts val="400"/>
                </a:spcBef>
                <a:buClrTx/>
                <a:buSzPct val="65000"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it-IT" sz="1600" b="0" i="1">
                  <a:solidFill>
                    <a:srgbClr val="333399"/>
                  </a:solidFill>
                  <a:cs typeface="Arial" charset="0"/>
                </a:rPr>
                <a:t>                                                    </a:t>
              </a:r>
              <a:r>
                <a:rPr lang="it-IT" sz="1600" b="0">
                  <a:solidFill>
                    <a:srgbClr val="333399"/>
                  </a:solidFill>
                  <a:cs typeface="Arial" charset="0"/>
                </a:rPr>
                <a:t>Esempio:</a:t>
              </a:r>
            </a:p>
            <a:p>
              <a:pPr algn="r">
                <a:lnSpc>
                  <a:spcPct val="80000"/>
                </a:lnSpc>
                <a:spcBef>
                  <a:spcPts val="400"/>
                </a:spcBef>
                <a:buClrTx/>
                <a:buSzPct val="65000"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it-IT" sz="1600">
                  <a:solidFill>
                    <a:srgbClr val="333399"/>
                  </a:solidFill>
                  <a:cs typeface="Arial" charset="0"/>
                </a:rPr>
                <a:t>ambiti residenziali</a:t>
              </a:r>
            </a:p>
            <a:p>
              <a:pPr algn="r">
                <a:lnSpc>
                  <a:spcPct val="80000"/>
                </a:lnSpc>
                <a:spcBef>
                  <a:spcPts val="400"/>
                </a:spcBef>
                <a:buClrTx/>
                <a:buSzPct val="65000"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it-IT" sz="1600">
                <a:solidFill>
                  <a:srgbClr val="000000"/>
                </a:solidFill>
                <a:cs typeface="Arial" charset="0"/>
              </a:endParaRPr>
            </a:p>
            <a:p>
              <a:pPr algn="r">
                <a:lnSpc>
                  <a:spcPct val="80000"/>
                </a:lnSpc>
                <a:spcBef>
                  <a:spcPts val="400"/>
                </a:spcBef>
                <a:buClrTx/>
                <a:buSzPct val="65000"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it-IT" sz="1600">
                  <a:solidFill>
                    <a:srgbClr val="333399"/>
                  </a:solidFill>
                  <a:cs typeface="Arial" charset="0"/>
                </a:rPr>
                <a:t>ambiti a specializzazione funzionale</a:t>
              </a:r>
            </a:p>
            <a:p>
              <a:pPr>
                <a:lnSpc>
                  <a:spcPct val="80000"/>
                </a:lnSpc>
                <a:spcBef>
                  <a:spcPts val="400"/>
                </a:spcBef>
                <a:buClrTx/>
                <a:buSzPct val="65000"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it-IT" sz="1600">
                <a:solidFill>
                  <a:srgbClr val="333399"/>
                </a:solidFill>
                <a:cs typeface="Arial" charset="0"/>
              </a:endParaRPr>
            </a:p>
          </p:txBody>
        </p:sp>
        <p:sp>
          <p:nvSpPr>
            <p:cNvPr id="47113" name="Line 9"/>
            <p:cNvSpPr>
              <a:spLocks noChangeShapeType="1"/>
            </p:cNvSpPr>
            <p:nvPr/>
          </p:nvSpPr>
          <p:spPr bwMode="auto">
            <a:xfrm flipH="1">
              <a:off x="1879" y="3022"/>
              <a:ext cx="1090" cy="0"/>
            </a:xfrm>
            <a:prstGeom prst="line">
              <a:avLst/>
            </a:prstGeom>
            <a:noFill/>
            <a:ln w="1908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pic>
          <p:nvPicPr>
            <p:cNvPr id="47114" name="Picture 1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50" y="708"/>
              <a:ext cx="2405" cy="340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47115" name="Line 11"/>
            <p:cNvSpPr>
              <a:spLocks noChangeShapeType="1"/>
            </p:cNvSpPr>
            <p:nvPr/>
          </p:nvSpPr>
          <p:spPr bwMode="auto">
            <a:xfrm flipH="1">
              <a:off x="926" y="3339"/>
              <a:ext cx="2043" cy="0"/>
            </a:xfrm>
            <a:prstGeom prst="line">
              <a:avLst/>
            </a:prstGeom>
            <a:noFill/>
            <a:ln w="1908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47116" name="Line 12"/>
            <p:cNvSpPr>
              <a:spLocks noChangeShapeType="1"/>
            </p:cNvSpPr>
            <p:nvPr/>
          </p:nvSpPr>
          <p:spPr bwMode="auto">
            <a:xfrm flipV="1">
              <a:off x="2969" y="2749"/>
              <a:ext cx="1178" cy="590"/>
            </a:xfrm>
            <a:prstGeom prst="line">
              <a:avLst/>
            </a:prstGeom>
            <a:noFill/>
            <a:ln w="19080">
              <a:solidFill>
                <a:srgbClr val="0000FF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47117" name="Line 13"/>
            <p:cNvSpPr>
              <a:spLocks noChangeShapeType="1"/>
            </p:cNvSpPr>
            <p:nvPr/>
          </p:nvSpPr>
          <p:spPr bwMode="auto">
            <a:xfrm flipV="1">
              <a:off x="2969" y="2159"/>
              <a:ext cx="997" cy="863"/>
            </a:xfrm>
            <a:prstGeom prst="line">
              <a:avLst/>
            </a:prstGeom>
            <a:noFill/>
            <a:ln w="19080">
              <a:solidFill>
                <a:srgbClr val="FF00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47118" name="Line 14"/>
            <p:cNvSpPr>
              <a:spLocks noChangeShapeType="1"/>
            </p:cNvSpPr>
            <p:nvPr/>
          </p:nvSpPr>
          <p:spPr bwMode="auto">
            <a:xfrm flipV="1">
              <a:off x="2969" y="2023"/>
              <a:ext cx="2131" cy="999"/>
            </a:xfrm>
            <a:prstGeom prst="line">
              <a:avLst/>
            </a:prstGeom>
            <a:noFill/>
            <a:ln w="15840">
              <a:solidFill>
                <a:srgbClr val="FF00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7119" name="Rectangle 15"/>
          <p:cNvSpPr>
            <a:spLocks noChangeArrowheads="1"/>
          </p:cNvSpPr>
          <p:nvPr/>
        </p:nvSpPr>
        <p:spPr bwMode="auto">
          <a:xfrm>
            <a:off x="682625" y="765175"/>
            <a:ext cx="4176713" cy="792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marL="342900" indent="-341313" algn="l">
              <a:spcBef>
                <a:spcPts val="500"/>
              </a:spcBef>
              <a:buClrTx/>
              <a:buFontTx/>
              <a:buNone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it-IT" sz="2000" b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SISTEMA INSEDIATIVO:</a:t>
            </a:r>
          </a:p>
          <a:p>
            <a:pPr marL="342900" indent="-341313" algn="l">
              <a:spcBef>
                <a:spcPts val="500"/>
              </a:spcBef>
              <a:buClrTx/>
              <a:buFontTx/>
              <a:buNone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r>
              <a:rPr lang="it-IT" sz="2000" b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AMBITI e TESSUTI</a:t>
            </a:r>
          </a:p>
          <a:p>
            <a:pPr marL="342900" indent="-341313" algn="l">
              <a:spcBef>
                <a:spcPts val="450"/>
              </a:spcBef>
              <a:buClrTx/>
              <a:buFontTx/>
              <a:buNone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endParaRPr lang="it-IT" sz="1800" b="0">
              <a:solidFill>
                <a:srgbClr val="FF6600"/>
              </a:solidFill>
              <a:ea typeface="ＭＳ Ｐゴシック" charset="0"/>
              <a:cs typeface="ＭＳ Ｐゴシック" charset="0"/>
            </a:endParaRPr>
          </a:p>
          <a:p>
            <a:pPr marL="342900" indent="-341313" algn="l">
              <a:spcBef>
                <a:spcPts val="450"/>
              </a:spcBef>
              <a:buClr>
                <a:srgbClr val="FF6600"/>
              </a:buClr>
              <a:buFont typeface="Arial" charset="0"/>
              <a:buNone/>
              <a:tabLst>
                <a:tab pos="342900" algn="l"/>
                <a:tab pos="1257300" algn="l"/>
                <a:tab pos="2171700" algn="l"/>
                <a:tab pos="3086100" algn="l"/>
                <a:tab pos="4000500" algn="l"/>
                <a:tab pos="4914900" algn="l"/>
                <a:tab pos="5829300" algn="l"/>
                <a:tab pos="6743700" algn="l"/>
                <a:tab pos="7658100" algn="l"/>
                <a:tab pos="8572500" algn="l"/>
                <a:tab pos="9486900" algn="l"/>
                <a:tab pos="10401300" algn="l"/>
              </a:tabLst>
            </a:pPr>
            <a:endParaRPr lang="it-IT" sz="1800" b="0">
              <a:solidFill>
                <a:srgbClr val="FF6600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 Box 1"/>
          <p:cNvSpPr txBox="1">
            <a:spLocks noChangeArrowheads="1"/>
          </p:cNvSpPr>
          <p:nvPr/>
        </p:nvSpPr>
        <p:spPr bwMode="auto">
          <a:xfrm>
            <a:off x="663575" y="188913"/>
            <a:ext cx="8229600" cy="6334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l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2800" b="0">
                <a:solidFill>
                  <a:srgbClr val="FF6600"/>
                </a:solidFill>
                <a:latin typeface="BankGothic Md BT" pitchFamily="32" charset="0"/>
                <a:ea typeface="ＭＳ Ｐゴシック" charset="0"/>
                <a:cs typeface="ＭＳ Ｐゴシック" charset="0"/>
              </a:rPr>
              <a:t>ALCUNE REGOLE DI GESTIONE </a:t>
            </a:r>
          </a:p>
        </p:txBody>
      </p:sp>
      <p:sp>
        <p:nvSpPr>
          <p:cNvPr id="48130" name="Text Box 2"/>
          <p:cNvSpPr txBox="1">
            <a:spLocks noChangeArrowheads="1"/>
          </p:cNvSpPr>
          <p:nvPr/>
        </p:nvSpPr>
        <p:spPr bwMode="auto">
          <a:xfrm>
            <a:off x="673100" y="908050"/>
            <a:ext cx="4043363" cy="37449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lnSpc>
                <a:spcPct val="80000"/>
              </a:lnSpc>
              <a:spcBef>
                <a:spcPts val="350"/>
              </a:spcBef>
              <a:buClrTx/>
              <a:buFontTx/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it-IT" sz="14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Ai sensi dell’art. 55, comma 1, lettera a) della L.R. 1/05, il Regolamento urbanistico detta:</a:t>
            </a:r>
          </a:p>
          <a:p>
            <a:pPr>
              <a:lnSpc>
                <a:spcPct val="80000"/>
              </a:lnSpc>
              <a:spcBef>
                <a:spcPts val="350"/>
              </a:spcBef>
              <a:buClrTx/>
              <a:buFontTx/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endParaRPr lang="it-IT" sz="1400">
              <a:solidFill>
                <a:srgbClr val="333399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spcBef>
                <a:spcPts val="350"/>
              </a:spcBef>
              <a:buClrTx/>
              <a:buFontTx/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it-IT" sz="14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a)</a:t>
            </a:r>
            <a:r>
              <a:rPr lang="it-IT" sz="140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it-IT" sz="1400" b="0" u="sng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rPr>
              <a:t>regole di uso</a:t>
            </a:r>
            <a:r>
              <a:rPr lang="it-IT" sz="14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, che consistono nelle destinazioni funzionali per zone, aree, complessi edilizi, singoli edifici, tessuti urbanistici, </a:t>
            </a:r>
          </a:p>
          <a:p>
            <a:pPr>
              <a:lnSpc>
                <a:spcPct val="80000"/>
              </a:lnSpc>
              <a:spcBef>
                <a:spcPts val="350"/>
              </a:spcBef>
              <a:buClrTx/>
              <a:buFontTx/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endParaRPr lang="it-IT" sz="1400">
              <a:solidFill>
                <a:srgbClr val="333399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spcBef>
                <a:spcPts val="350"/>
              </a:spcBef>
              <a:buClrTx/>
              <a:buFontTx/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it-IT" sz="14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b)</a:t>
            </a:r>
            <a:r>
              <a:rPr lang="it-IT" sz="140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it-IT" sz="1400" b="0" u="sng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rPr>
              <a:t>regole di intervento</a:t>
            </a:r>
            <a:r>
              <a:rPr lang="it-IT" sz="140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, </a:t>
            </a:r>
            <a:r>
              <a:rPr lang="it-IT" sz="14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tramite indicazione delle categorie di opere di gestione e trasformazione ammissibili, come definite da leggi vigenti in materia e specificate dal vigente Regolamento edilizio comunale, per zone, aree, complessi edilizi, singoli edifici, tessuti urbanistici.</a:t>
            </a:r>
          </a:p>
          <a:p>
            <a:pPr>
              <a:lnSpc>
                <a:spcPct val="80000"/>
              </a:lnSpc>
              <a:spcBef>
                <a:spcPts val="350"/>
              </a:spcBef>
              <a:buClrTx/>
              <a:buFontTx/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endParaRPr lang="it-IT" sz="1400">
              <a:solidFill>
                <a:srgbClr val="333399"/>
              </a:solidFill>
              <a:ea typeface="ＭＳ Ｐゴシック" charset="0"/>
              <a:cs typeface="ＭＳ Ｐゴシック" charset="0"/>
            </a:endParaRPr>
          </a:p>
          <a:p>
            <a:pPr>
              <a:lnSpc>
                <a:spcPct val="80000"/>
              </a:lnSpc>
              <a:spcBef>
                <a:spcPts val="350"/>
              </a:spcBef>
              <a:buClrTx/>
              <a:buFontTx/>
              <a:buNone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</a:pPr>
            <a:r>
              <a:rPr lang="it-IT" sz="14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Le regole di uso e di intervento sono sintetizzate con apposite sigle alfanumeriche riportate sulle tavole di progetto di R.U. su tutti gli  ambiti residenziali e a specializzazione funzionale . 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11188" y="4711700"/>
            <a:ext cx="4464050" cy="1381125"/>
            <a:chOff x="385" y="2968"/>
            <a:chExt cx="2812" cy="870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1456" y="3054"/>
              <a:ext cx="1607" cy="689"/>
              <a:chOff x="1456" y="3054"/>
              <a:chExt cx="1607" cy="689"/>
            </a:xfrm>
          </p:grpSpPr>
          <p:sp>
            <p:nvSpPr>
              <p:cNvPr id="48133" name="Line 5"/>
              <p:cNvSpPr>
                <a:spLocks noChangeShapeType="1"/>
              </p:cNvSpPr>
              <p:nvPr/>
            </p:nvSpPr>
            <p:spPr bwMode="auto">
              <a:xfrm>
                <a:off x="1456" y="3400"/>
                <a:ext cx="1607" cy="0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48134" name="Line 6"/>
              <p:cNvSpPr>
                <a:spLocks noChangeShapeType="1"/>
              </p:cNvSpPr>
              <p:nvPr/>
            </p:nvSpPr>
            <p:spPr bwMode="auto">
              <a:xfrm>
                <a:off x="2232" y="3054"/>
                <a:ext cx="0" cy="689"/>
              </a:xfrm>
              <a:prstGeom prst="line">
                <a:avLst/>
              </a:prstGeom>
              <a:noFill/>
              <a:ln w="12600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48135" name="Text Box 7"/>
            <p:cNvSpPr txBox="1">
              <a:spLocks noChangeArrowheads="1"/>
            </p:cNvSpPr>
            <p:nvPr/>
          </p:nvSpPr>
          <p:spPr bwMode="auto">
            <a:xfrm>
              <a:off x="1546" y="3011"/>
              <a:ext cx="937" cy="1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marL="571500" indent="-569913">
                <a:lnSpc>
                  <a:spcPct val="80000"/>
                </a:lnSpc>
                <a:buClrTx/>
                <a:buSzPct val="65000"/>
                <a:buFontTx/>
                <a:buNone/>
                <a:tabLst>
                  <a:tab pos="571500" algn="l"/>
                  <a:tab pos="1485900" algn="l"/>
                  <a:tab pos="2400300" algn="l"/>
                  <a:tab pos="3314700" algn="l"/>
                  <a:tab pos="4229100" algn="l"/>
                  <a:tab pos="5143500" algn="l"/>
                  <a:tab pos="6057900" algn="l"/>
                  <a:tab pos="6972300" algn="l"/>
                  <a:tab pos="7886700" algn="l"/>
                  <a:tab pos="8801100" algn="l"/>
                  <a:tab pos="9715500" algn="l"/>
                  <a:tab pos="10629900" algn="l"/>
                </a:tabLst>
              </a:pPr>
              <a:r>
                <a:rPr lang="it-IT" b="0">
                  <a:solidFill>
                    <a:srgbClr val="333399"/>
                  </a:solidFill>
                  <a:cs typeface="Arial" charset="0"/>
                </a:rPr>
                <a:t>SIGLA</a:t>
              </a:r>
              <a:r>
                <a:rPr lang="it-IT" b="0">
                  <a:solidFill>
                    <a:srgbClr val="000000"/>
                  </a:solidFill>
                  <a:cs typeface="Arial" charset="0"/>
                </a:rPr>
                <a:t> </a:t>
              </a:r>
            </a:p>
          </p:txBody>
        </p:sp>
        <p:sp>
          <p:nvSpPr>
            <p:cNvPr id="48136" name="Text Box 8"/>
            <p:cNvSpPr txBox="1">
              <a:spLocks noChangeArrowheads="1"/>
            </p:cNvSpPr>
            <p:nvPr/>
          </p:nvSpPr>
          <p:spPr bwMode="auto">
            <a:xfrm>
              <a:off x="1546" y="3128"/>
              <a:ext cx="937" cy="1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marL="571500" indent="-569913">
                <a:lnSpc>
                  <a:spcPct val="80000"/>
                </a:lnSpc>
                <a:buClrTx/>
                <a:buSzPct val="65000"/>
                <a:buFontTx/>
                <a:buNone/>
                <a:tabLst>
                  <a:tab pos="571500" algn="l"/>
                  <a:tab pos="1485900" algn="l"/>
                  <a:tab pos="2400300" algn="l"/>
                  <a:tab pos="3314700" algn="l"/>
                  <a:tab pos="4229100" algn="l"/>
                  <a:tab pos="5143500" algn="l"/>
                  <a:tab pos="6057900" algn="l"/>
                  <a:tab pos="6972300" algn="l"/>
                  <a:tab pos="7886700" algn="l"/>
                  <a:tab pos="8801100" algn="l"/>
                  <a:tab pos="9715500" algn="l"/>
                  <a:tab pos="10629900" algn="l"/>
                </a:tabLst>
              </a:pPr>
              <a:r>
                <a:rPr lang="it-IT">
                  <a:solidFill>
                    <a:srgbClr val="333399"/>
                  </a:solidFill>
                  <a:cs typeface="Arial" charset="0"/>
                </a:rPr>
                <a:t>Destinazione</a:t>
              </a:r>
            </a:p>
          </p:txBody>
        </p:sp>
        <p:sp>
          <p:nvSpPr>
            <p:cNvPr id="48137" name="Text Box 9"/>
            <p:cNvSpPr txBox="1">
              <a:spLocks noChangeArrowheads="1"/>
            </p:cNvSpPr>
            <p:nvPr/>
          </p:nvSpPr>
          <p:spPr bwMode="auto">
            <a:xfrm>
              <a:off x="1546" y="3257"/>
              <a:ext cx="937" cy="1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marL="571500" indent="-569913">
                <a:lnSpc>
                  <a:spcPct val="80000"/>
                </a:lnSpc>
                <a:buClrTx/>
                <a:buSzPct val="65000"/>
                <a:buFontTx/>
                <a:buNone/>
                <a:tabLst>
                  <a:tab pos="571500" algn="l"/>
                  <a:tab pos="1485900" algn="l"/>
                  <a:tab pos="2400300" algn="l"/>
                  <a:tab pos="3314700" algn="l"/>
                  <a:tab pos="4229100" algn="l"/>
                  <a:tab pos="5143500" algn="l"/>
                  <a:tab pos="6057900" algn="l"/>
                  <a:tab pos="6972300" algn="l"/>
                  <a:tab pos="7886700" algn="l"/>
                  <a:tab pos="8801100" algn="l"/>
                  <a:tab pos="9715500" algn="l"/>
                  <a:tab pos="10629900" algn="l"/>
                </a:tabLst>
              </a:pPr>
              <a:r>
                <a:rPr lang="it-IT">
                  <a:solidFill>
                    <a:srgbClr val="333399"/>
                  </a:solidFill>
                  <a:cs typeface="Arial" charset="0"/>
                </a:rPr>
                <a:t>funzionale</a:t>
              </a:r>
            </a:p>
          </p:txBody>
        </p:sp>
        <p:sp>
          <p:nvSpPr>
            <p:cNvPr id="48138" name="Text Box 10"/>
            <p:cNvSpPr txBox="1">
              <a:spLocks noChangeArrowheads="1"/>
            </p:cNvSpPr>
            <p:nvPr/>
          </p:nvSpPr>
          <p:spPr bwMode="auto">
            <a:xfrm>
              <a:off x="2260" y="3011"/>
              <a:ext cx="937" cy="1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marL="571500" indent="-569913">
                <a:lnSpc>
                  <a:spcPct val="80000"/>
                </a:lnSpc>
                <a:buClrTx/>
                <a:buSzPct val="65000"/>
                <a:buFontTx/>
                <a:buNone/>
                <a:tabLst>
                  <a:tab pos="571500" algn="l"/>
                  <a:tab pos="1485900" algn="l"/>
                  <a:tab pos="2400300" algn="l"/>
                  <a:tab pos="3314700" algn="l"/>
                  <a:tab pos="4229100" algn="l"/>
                  <a:tab pos="5143500" algn="l"/>
                  <a:tab pos="6057900" algn="l"/>
                  <a:tab pos="6972300" algn="l"/>
                  <a:tab pos="7886700" algn="l"/>
                  <a:tab pos="8801100" algn="l"/>
                  <a:tab pos="9715500" algn="l"/>
                  <a:tab pos="10629900" algn="l"/>
                </a:tabLst>
              </a:pPr>
              <a:r>
                <a:rPr lang="it-IT" b="0">
                  <a:solidFill>
                    <a:srgbClr val="333399"/>
                  </a:solidFill>
                  <a:cs typeface="Arial" charset="0"/>
                </a:rPr>
                <a:t>SIGLA </a:t>
              </a:r>
            </a:p>
          </p:txBody>
        </p:sp>
        <p:sp>
          <p:nvSpPr>
            <p:cNvPr id="48139" name="Text Box 11"/>
            <p:cNvSpPr txBox="1">
              <a:spLocks noChangeArrowheads="1"/>
            </p:cNvSpPr>
            <p:nvPr/>
          </p:nvSpPr>
          <p:spPr bwMode="auto">
            <a:xfrm>
              <a:off x="2260" y="3128"/>
              <a:ext cx="937" cy="1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marL="571500" indent="-569913">
                <a:lnSpc>
                  <a:spcPct val="80000"/>
                </a:lnSpc>
                <a:buClrTx/>
                <a:buSzPct val="65000"/>
                <a:buFontTx/>
                <a:buNone/>
                <a:tabLst>
                  <a:tab pos="571500" algn="l"/>
                  <a:tab pos="1485900" algn="l"/>
                  <a:tab pos="2400300" algn="l"/>
                  <a:tab pos="3314700" algn="l"/>
                  <a:tab pos="4229100" algn="l"/>
                  <a:tab pos="5143500" algn="l"/>
                  <a:tab pos="6057900" algn="l"/>
                  <a:tab pos="6972300" algn="l"/>
                  <a:tab pos="7886700" algn="l"/>
                  <a:tab pos="8801100" algn="l"/>
                  <a:tab pos="9715500" algn="l"/>
                  <a:tab pos="10629900" algn="l"/>
                </a:tabLst>
              </a:pPr>
              <a:r>
                <a:rPr lang="it-IT">
                  <a:solidFill>
                    <a:srgbClr val="333399"/>
                  </a:solidFill>
                  <a:cs typeface="Arial" charset="0"/>
                </a:rPr>
                <a:t>Tipologia</a:t>
              </a:r>
            </a:p>
          </p:txBody>
        </p:sp>
        <p:sp>
          <p:nvSpPr>
            <p:cNvPr id="48140" name="Text Box 12"/>
            <p:cNvSpPr txBox="1">
              <a:spLocks noChangeArrowheads="1"/>
            </p:cNvSpPr>
            <p:nvPr/>
          </p:nvSpPr>
          <p:spPr bwMode="auto">
            <a:xfrm>
              <a:off x="2260" y="3257"/>
              <a:ext cx="937" cy="1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marL="571500" indent="-569913">
                <a:lnSpc>
                  <a:spcPct val="80000"/>
                </a:lnSpc>
                <a:buClrTx/>
                <a:buSzPct val="65000"/>
                <a:buFontTx/>
                <a:buNone/>
                <a:tabLst>
                  <a:tab pos="571500" algn="l"/>
                  <a:tab pos="1485900" algn="l"/>
                  <a:tab pos="2400300" algn="l"/>
                  <a:tab pos="3314700" algn="l"/>
                  <a:tab pos="4229100" algn="l"/>
                  <a:tab pos="5143500" algn="l"/>
                  <a:tab pos="6057900" algn="l"/>
                  <a:tab pos="6972300" algn="l"/>
                  <a:tab pos="7886700" algn="l"/>
                  <a:tab pos="8801100" algn="l"/>
                  <a:tab pos="9715500" algn="l"/>
                  <a:tab pos="10629900" algn="l"/>
                </a:tabLst>
              </a:pPr>
              <a:r>
                <a:rPr lang="it-IT">
                  <a:solidFill>
                    <a:srgbClr val="333399"/>
                  </a:solidFill>
                  <a:cs typeface="Arial" charset="0"/>
                </a:rPr>
                <a:t>tessuto insediativo</a:t>
              </a:r>
            </a:p>
          </p:txBody>
        </p:sp>
        <p:sp>
          <p:nvSpPr>
            <p:cNvPr id="48141" name="Text Box 13"/>
            <p:cNvSpPr txBox="1">
              <a:spLocks noChangeArrowheads="1"/>
            </p:cNvSpPr>
            <p:nvPr/>
          </p:nvSpPr>
          <p:spPr bwMode="auto">
            <a:xfrm>
              <a:off x="1546" y="3442"/>
              <a:ext cx="937" cy="1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marL="571500" indent="-569913">
                <a:lnSpc>
                  <a:spcPct val="80000"/>
                </a:lnSpc>
                <a:buClrTx/>
                <a:buSzPct val="65000"/>
                <a:buFontTx/>
                <a:buNone/>
                <a:tabLst>
                  <a:tab pos="571500" algn="l"/>
                  <a:tab pos="1485900" algn="l"/>
                  <a:tab pos="2400300" algn="l"/>
                  <a:tab pos="3314700" algn="l"/>
                  <a:tab pos="4229100" algn="l"/>
                  <a:tab pos="5143500" algn="l"/>
                  <a:tab pos="6057900" algn="l"/>
                  <a:tab pos="6972300" algn="l"/>
                  <a:tab pos="7886700" algn="l"/>
                  <a:tab pos="8801100" algn="l"/>
                  <a:tab pos="9715500" algn="l"/>
                  <a:tab pos="10629900" algn="l"/>
                </a:tabLst>
              </a:pPr>
              <a:r>
                <a:rPr lang="it-IT" b="0">
                  <a:solidFill>
                    <a:srgbClr val="333399"/>
                  </a:solidFill>
                  <a:cs typeface="Arial" charset="0"/>
                </a:rPr>
                <a:t>SIGLA</a:t>
              </a:r>
              <a:r>
                <a:rPr lang="it-IT" b="0">
                  <a:solidFill>
                    <a:srgbClr val="000000"/>
                  </a:solidFill>
                  <a:cs typeface="Arial" charset="0"/>
                </a:rPr>
                <a:t> </a:t>
              </a:r>
            </a:p>
          </p:txBody>
        </p:sp>
        <p:sp>
          <p:nvSpPr>
            <p:cNvPr id="48142" name="Text Box 14"/>
            <p:cNvSpPr txBox="1">
              <a:spLocks noChangeArrowheads="1"/>
            </p:cNvSpPr>
            <p:nvPr/>
          </p:nvSpPr>
          <p:spPr bwMode="auto">
            <a:xfrm>
              <a:off x="1546" y="3558"/>
              <a:ext cx="937" cy="1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marL="571500" indent="-569913">
                <a:lnSpc>
                  <a:spcPct val="80000"/>
                </a:lnSpc>
                <a:buClrTx/>
                <a:buSzPct val="65000"/>
                <a:buFontTx/>
                <a:buNone/>
                <a:tabLst>
                  <a:tab pos="571500" algn="l"/>
                  <a:tab pos="1485900" algn="l"/>
                  <a:tab pos="2400300" algn="l"/>
                  <a:tab pos="3314700" algn="l"/>
                  <a:tab pos="4229100" algn="l"/>
                  <a:tab pos="5143500" algn="l"/>
                  <a:tab pos="6057900" algn="l"/>
                  <a:tab pos="6972300" algn="l"/>
                  <a:tab pos="7886700" algn="l"/>
                  <a:tab pos="8801100" algn="l"/>
                  <a:tab pos="9715500" algn="l"/>
                  <a:tab pos="10629900" algn="l"/>
                </a:tabLst>
              </a:pPr>
              <a:r>
                <a:rPr lang="it-IT">
                  <a:solidFill>
                    <a:srgbClr val="333399"/>
                  </a:solidFill>
                  <a:cs typeface="Arial" charset="0"/>
                </a:rPr>
                <a:t>Categoria di</a:t>
              </a:r>
            </a:p>
          </p:txBody>
        </p:sp>
        <p:sp>
          <p:nvSpPr>
            <p:cNvPr id="48143" name="Text Box 15"/>
            <p:cNvSpPr txBox="1">
              <a:spLocks noChangeArrowheads="1"/>
            </p:cNvSpPr>
            <p:nvPr/>
          </p:nvSpPr>
          <p:spPr bwMode="auto">
            <a:xfrm>
              <a:off x="1546" y="3688"/>
              <a:ext cx="937" cy="1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marL="571500" indent="-569913">
                <a:lnSpc>
                  <a:spcPct val="80000"/>
                </a:lnSpc>
                <a:buClrTx/>
                <a:buSzPct val="65000"/>
                <a:buFontTx/>
                <a:buNone/>
                <a:tabLst>
                  <a:tab pos="571500" algn="l"/>
                  <a:tab pos="1485900" algn="l"/>
                  <a:tab pos="2400300" algn="l"/>
                  <a:tab pos="3314700" algn="l"/>
                  <a:tab pos="4229100" algn="l"/>
                  <a:tab pos="5143500" algn="l"/>
                  <a:tab pos="6057900" algn="l"/>
                  <a:tab pos="6972300" algn="l"/>
                  <a:tab pos="7886700" algn="l"/>
                  <a:tab pos="8801100" algn="l"/>
                  <a:tab pos="9715500" algn="l"/>
                  <a:tab pos="10629900" algn="l"/>
                </a:tabLst>
              </a:pPr>
              <a:r>
                <a:rPr lang="it-IT">
                  <a:solidFill>
                    <a:srgbClr val="333399"/>
                  </a:solidFill>
                  <a:cs typeface="Arial" charset="0"/>
                </a:rPr>
                <a:t>intervento</a:t>
              </a:r>
            </a:p>
          </p:txBody>
        </p:sp>
        <p:sp>
          <p:nvSpPr>
            <p:cNvPr id="48144" name="Text Box 16"/>
            <p:cNvSpPr txBox="1">
              <a:spLocks noChangeArrowheads="1"/>
            </p:cNvSpPr>
            <p:nvPr/>
          </p:nvSpPr>
          <p:spPr bwMode="auto">
            <a:xfrm>
              <a:off x="2260" y="3441"/>
              <a:ext cx="937" cy="1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marL="571500" indent="-569913">
                <a:lnSpc>
                  <a:spcPct val="80000"/>
                </a:lnSpc>
                <a:buClrTx/>
                <a:buSzPct val="65000"/>
                <a:buFontTx/>
                <a:buNone/>
                <a:tabLst>
                  <a:tab pos="571500" algn="l"/>
                  <a:tab pos="1485900" algn="l"/>
                  <a:tab pos="2400300" algn="l"/>
                  <a:tab pos="3314700" algn="l"/>
                  <a:tab pos="4229100" algn="l"/>
                  <a:tab pos="5143500" algn="l"/>
                  <a:tab pos="6057900" algn="l"/>
                  <a:tab pos="6972300" algn="l"/>
                  <a:tab pos="7886700" algn="l"/>
                  <a:tab pos="8801100" algn="l"/>
                  <a:tab pos="9715500" algn="l"/>
                  <a:tab pos="10629900" algn="l"/>
                </a:tabLst>
              </a:pPr>
              <a:r>
                <a:rPr lang="it-IT" b="0">
                  <a:solidFill>
                    <a:srgbClr val="333399"/>
                  </a:solidFill>
                  <a:cs typeface="Arial" charset="0"/>
                </a:rPr>
                <a:t>SIGLA </a:t>
              </a:r>
            </a:p>
          </p:txBody>
        </p:sp>
        <p:sp>
          <p:nvSpPr>
            <p:cNvPr id="48145" name="Text Box 17"/>
            <p:cNvSpPr txBox="1">
              <a:spLocks noChangeArrowheads="1"/>
            </p:cNvSpPr>
            <p:nvPr/>
          </p:nvSpPr>
          <p:spPr bwMode="auto">
            <a:xfrm>
              <a:off x="2260" y="3558"/>
              <a:ext cx="937" cy="1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marL="571500" indent="-569913">
                <a:lnSpc>
                  <a:spcPct val="80000"/>
                </a:lnSpc>
                <a:buClrTx/>
                <a:buSzPct val="65000"/>
                <a:buFontTx/>
                <a:buNone/>
                <a:tabLst>
                  <a:tab pos="571500" algn="l"/>
                  <a:tab pos="1485900" algn="l"/>
                  <a:tab pos="2400300" algn="l"/>
                  <a:tab pos="3314700" algn="l"/>
                  <a:tab pos="4229100" algn="l"/>
                  <a:tab pos="5143500" algn="l"/>
                  <a:tab pos="6057900" algn="l"/>
                  <a:tab pos="6972300" algn="l"/>
                  <a:tab pos="7886700" algn="l"/>
                  <a:tab pos="8801100" algn="l"/>
                  <a:tab pos="9715500" algn="l"/>
                  <a:tab pos="10629900" algn="l"/>
                </a:tabLst>
              </a:pPr>
              <a:r>
                <a:rPr lang="it-IT">
                  <a:solidFill>
                    <a:srgbClr val="333399"/>
                  </a:solidFill>
                  <a:cs typeface="Arial" charset="0"/>
                </a:rPr>
                <a:t>Indice</a:t>
              </a:r>
            </a:p>
          </p:txBody>
        </p:sp>
        <p:sp>
          <p:nvSpPr>
            <p:cNvPr id="48146" name="Text Box 18"/>
            <p:cNvSpPr txBox="1">
              <a:spLocks noChangeArrowheads="1"/>
            </p:cNvSpPr>
            <p:nvPr/>
          </p:nvSpPr>
          <p:spPr bwMode="auto">
            <a:xfrm>
              <a:off x="2260" y="3688"/>
              <a:ext cx="937" cy="1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marL="571500" indent="-569913">
                <a:lnSpc>
                  <a:spcPct val="80000"/>
                </a:lnSpc>
                <a:buClrTx/>
                <a:buSzPct val="65000"/>
                <a:buFontTx/>
                <a:buNone/>
                <a:tabLst>
                  <a:tab pos="571500" algn="l"/>
                  <a:tab pos="1485900" algn="l"/>
                  <a:tab pos="2400300" algn="l"/>
                  <a:tab pos="3314700" algn="l"/>
                  <a:tab pos="4229100" algn="l"/>
                  <a:tab pos="5143500" algn="l"/>
                  <a:tab pos="6057900" algn="l"/>
                  <a:tab pos="6972300" algn="l"/>
                  <a:tab pos="7886700" algn="l"/>
                  <a:tab pos="8801100" algn="l"/>
                  <a:tab pos="9715500" algn="l"/>
                  <a:tab pos="10629900" algn="l"/>
                </a:tabLst>
              </a:pPr>
              <a:r>
                <a:rPr lang="it-IT">
                  <a:solidFill>
                    <a:srgbClr val="333399"/>
                  </a:solidFill>
                  <a:cs typeface="Arial" charset="0"/>
                </a:rPr>
                <a:t>n. Alloggi max</a:t>
              </a:r>
            </a:p>
          </p:txBody>
        </p:sp>
        <p:sp>
          <p:nvSpPr>
            <p:cNvPr id="48147" name="Text Box 19"/>
            <p:cNvSpPr txBox="1">
              <a:spLocks noChangeArrowheads="1"/>
            </p:cNvSpPr>
            <p:nvPr/>
          </p:nvSpPr>
          <p:spPr bwMode="auto">
            <a:xfrm>
              <a:off x="385" y="2968"/>
              <a:ext cx="937" cy="1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marL="571500" indent="-569913">
                <a:lnSpc>
                  <a:spcPct val="80000"/>
                </a:lnSpc>
                <a:buClrTx/>
                <a:buSzPct val="65000"/>
                <a:buFontTx/>
                <a:buNone/>
                <a:tabLst>
                  <a:tab pos="571500" algn="l"/>
                  <a:tab pos="1485900" algn="l"/>
                  <a:tab pos="2400300" algn="l"/>
                  <a:tab pos="3314700" algn="l"/>
                  <a:tab pos="4229100" algn="l"/>
                  <a:tab pos="5143500" algn="l"/>
                  <a:tab pos="6057900" algn="l"/>
                  <a:tab pos="6972300" algn="l"/>
                  <a:tab pos="7886700" algn="l"/>
                  <a:tab pos="8801100" algn="l"/>
                  <a:tab pos="9715500" algn="l"/>
                  <a:tab pos="10629900" algn="l"/>
                </a:tabLst>
              </a:pPr>
              <a:r>
                <a:rPr lang="it-IT" b="0">
                  <a:solidFill>
                    <a:srgbClr val="333399"/>
                  </a:solidFill>
                  <a:cs typeface="Arial" charset="0"/>
                </a:rPr>
                <a:t>REGOLE D’USO</a:t>
              </a:r>
            </a:p>
          </p:txBody>
        </p:sp>
        <p:sp>
          <p:nvSpPr>
            <p:cNvPr id="48148" name="Text Box 20"/>
            <p:cNvSpPr txBox="1">
              <a:spLocks noChangeArrowheads="1"/>
            </p:cNvSpPr>
            <p:nvPr/>
          </p:nvSpPr>
          <p:spPr bwMode="auto">
            <a:xfrm>
              <a:off x="385" y="3557"/>
              <a:ext cx="892" cy="2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marL="28575" indent="-26988">
                <a:lnSpc>
                  <a:spcPct val="80000"/>
                </a:lnSpc>
                <a:buClrTx/>
                <a:buSzPct val="65000"/>
                <a:buFontTx/>
                <a:buNone/>
                <a:tabLst>
                  <a:tab pos="28575" algn="l"/>
                  <a:tab pos="942975" algn="l"/>
                  <a:tab pos="1857375" algn="l"/>
                  <a:tab pos="2771775" algn="l"/>
                  <a:tab pos="3686175" algn="l"/>
                  <a:tab pos="4600575" algn="l"/>
                  <a:tab pos="5514975" algn="l"/>
                  <a:tab pos="6429375" algn="l"/>
                  <a:tab pos="7343775" algn="l"/>
                  <a:tab pos="8258175" algn="l"/>
                  <a:tab pos="9172575" algn="l"/>
                  <a:tab pos="10086975" algn="l"/>
                </a:tabLst>
              </a:pPr>
              <a:r>
                <a:rPr lang="it-IT" b="0">
                  <a:solidFill>
                    <a:srgbClr val="333399"/>
                  </a:solidFill>
                  <a:cs typeface="Arial" charset="0"/>
                </a:rPr>
                <a:t>REGOLE DI INTERVENTO</a:t>
              </a:r>
            </a:p>
          </p:txBody>
        </p:sp>
        <p:sp>
          <p:nvSpPr>
            <p:cNvPr id="48149" name="Line 21"/>
            <p:cNvSpPr>
              <a:spLocks noChangeShapeType="1"/>
            </p:cNvSpPr>
            <p:nvPr/>
          </p:nvSpPr>
          <p:spPr bwMode="auto">
            <a:xfrm>
              <a:off x="1188" y="3097"/>
              <a:ext cx="267" cy="128"/>
            </a:xfrm>
            <a:prstGeom prst="line">
              <a:avLst/>
            </a:prstGeom>
            <a:noFill/>
            <a:ln w="9360">
              <a:solidFill>
                <a:srgbClr val="FF00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48150" name="Line 22"/>
            <p:cNvSpPr>
              <a:spLocks noChangeShapeType="1"/>
            </p:cNvSpPr>
            <p:nvPr/>
          </p:nvSpPr>
          <p:spPr bwMode="auto">
            <a:xfrm flipH="1">
              <a:off x="428" y="3097"/>
              <a:ext cx="760" cy="0"/>
            </a:xfrm>
            <a:prstGeom prst="line">
              <a:avLst/>
            </a:prstGeom>
            <a:noFill/>
            <a:ln w="93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48151" name="Line 23"/>
            <p:cNvSpPr>
              <a:spLocks noChangeShapeType="1"/>
            </p:cNvSpPr>
            <p:nvPr/>
          </p:nvSpPr>
          <p:spPr bwMode="auto">
            <a:xfrm>
              <a:off x="429" y="3773"/>
              <a:ext cx="803" cy="0"/>
            </a:xfrm>
            <a:prstGeom prst="line">
              <a:avLst/>
            </a:prstGeom>
            <a:noFill/>
            <a:ln w="936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48152" name="Line 24"/>
            <p:cNvSpPr>
              <a:spLocks noChangeShapeType="1"/>
            </p:cNvSpPr>
            <p:nvPr/>
          </p:nvSpPr>
          <p:spPr bwMode="auto">
            <a:xfrm flipV="1">
              <a:off x="1234" y="3687"/>
              <a:ext cx="221" cy="86"/>
            </a:xfrm>
            <a:prstGeom prst="line">
              <a:avLst/>
            </a:prstGeom>
            <a:noFill/>
            <a:ln w="9360">
              <a:solidFill>
                <a:srgbClr val="FF0000"/>
              </a:solidFill>
              <a:miter lim="800000"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pic>
        <p:nvPicPr>
          <p:cNvPr id="48153" name="Picture 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48238" y="692150"/>
            <a:ext cx="3800475" cy="5257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48154" name="Text Box 26"/>
          <p:cNvSpPr txBox="1">
            <a:spLocks noChangeArrowheads="1"/>
          </p:cNvSpPr>
          <p:nvPr/>
        </p:nvSpPr>
        <p:spPr bwMode="auto">
          <a:xfrm>
            <a:off x="762000" y="152400"/>
            <a:ext cx="5334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48155" name="Line 27"/>
          <p:cNvSpPr>
            <a:spLocks noChangeShapeType="1"/>
          </p:cNvSpPr>
          <p:nvPr/>
        </p:nvSpPr>
        <p:spPr bwMode="auto">
          <a:xfrm>
            <a:off x="152400" y="609600"/>
            <a:ext cx="8637588" cy="1588"/>
          </a:xfrm>
          <a:prstGeom prst="line">
            <a:avLst/>
          </a:prstGeom>
          <a:noFill/>
          <a:ln w="15840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8156" name="Line 28"/>
          <p:cNvSpPr>
            <a:spLocks noChangeShapeType="1"/>
          </p:cNvSpPr>
          <p:nvPr/>
        </p:nvSpPr>
        <p:spPr bwMode="auto">
          <a:xfrm>
            <a:off x="533400" y="152400"/>
            <a:ext cx="1588" cy="6400800"/>
          </a:xfrm>
          <a:prstGeom prst="line">
            <a:avLst/>
          </a:prstGeom>
          <a:noFill/>
          <a:ln w="15840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48157" name="Line 29"/>
          <p:cNvSpPr>
            <a:spLocks noChangeShapeType="1"/>
          </p:cNvSpPr>
          <p:nvPr/>
        </p:nvSpPr>
        <p:spPr bwMode="auto">
          <a:xfrm>
            <a:off x="609600" y="228600"/>
            <a:ext cx="1588" cy="5938838"/>
          </a:xfrm>
          <a:prstGeom prst="line">
            <a:avLst/>
          </a:prstGeom>
          <a:noFill/>
          <a:ln w="28440">
            <a:solidFill>
              <a:srgbClr val="FF6600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52400" y="152400"/>
            <a:ext cx="8636000" cy="6399213"/>
            <a:chOff x="96" y="96"/>
            <a:chExt cx="5440" cy="4031"/>
          </a:xfrm>
        </p:grpSpPr>
        <p:sp>
          <p:nvSpPr>
            <p:cNvPr id="49154" name="Text Box 2"/>
            <p:cNvSpPr txBox="1">
              <a:spLocks noChangeArrowheads="1"/>
            </p:cNvSpPr>
            <p:nvPr/>
          </p:nvSpPr>
          <p:spPr bwMode="auto">
            <a:xfrm>
              <a:off x="480" y="96"/>
              <a:ext cx="3359" cy="2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49155" name="Line 3"/>
            <p:cNvSpPr>
              <a:spLocks noChangeShapeType="1"/>
            </p:cNvSpPr>
            <p:nvPr/>
          </p:nvSpPr>
          <p:spPr bwMode="auto">
            <a:xfrm>
              <a:off x="96" y="384"/>
              <a:ext cx="5440" cy="0"/>
            </a:xfrm>
            <a:prstGeom prst="line">
              <a:avLst/>
            </a:prstGeom>
            <a:noFill/>
            <a:ln w="15840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49156" name="Line 4"/>
            <p:cNvSpPr>
              <a:spLocks noChangeShapeType="1"/>
            </p:cNvSpPr>
            <p:nvPr/>
          </p:nvSpPr>
          <p:spPr bwMode="auto">
            <a:xfrm>
              <a:off x="336" y="96"/>
              <a:ext cx="0" cy="4031"/>
            </a:xfrm>
            <a:prstGeom prst="line">
              <a:avLst/>
            </a:prstGeom>
            <a:noFill/>
            <a:ln w="15840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49157" name="Line 5"/>
            <p:cNvSpPr>
              <a:spLocks noChangeShapeType="1"/>
            </p:cNvSpPr>
            <p:nvPr/>
          </p:nvSpPr>
          <p:spPr bwMode="auto">
            <a:xfrm>
              <a:off x="384" y="144"/>
              <a:ext cx="0" cy="3740"/>
            </a:xfrm>
            <a:prstGeom prst="line">
              <a:avLst/>
            </a:prstGeom>
            <a:noFill/>
            <a:ln w="28440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663575" y="-17145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 anchor="ctr"/>
          <a:lstStyle/>
          <a:p>
            <a:pPr algn="l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2800" b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nkGothic Lt BT" pitchFamily="32" charset="0"/>
                <a:ea typeface="ＭＳ Ｐゴシック" charset="0"/>
                <a:cs typeface="ＭＳ Ｐゴシック" charset="0"/>
              </a:rPr>
              <a:t>ALCUNE REGOLE DI GESTIONE</a:t>
            </a:r>
          </a:p>
        </p:txBody>
      </p:sp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735013" y="765175"/>
            <a:ext cx="8229600" cy="5851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42900" indent="-341313" algn="l" eaLnBrk="0" hangingPunct="0">
              <a:lnSpc>
                <a:spcPct val="80000"/>
              </a:lnSpc>
              <a:spcBef>
                <a:spcPts val="45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800" b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CATEGORIE DI INTERVENTO sul patrimonio edilizio esistente</a:t>
            </a:r>
          </a:p>
          <a:p>
            <a:pPr marL="342900" indent="-341313" algn="l" eaLnBrk="0" hangingPunct="0">
              <a:lnSpc>
                <a:spcPct val="80000"/>
              </a:lnSpc>
              <a:spcBef>
                <a:spcPts val="45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it-IT" sz="1800" b="0">
              <a:solidFill>
                <a:srgbClr val="FF6600"/>
              </a:solidFill>
              <a:ea typeface="ＭＳ Ｐゴシック" charset="0"/>
              <a:cs typeface="ＭＳ Ｐゴシック" charset="0"/>
            </a:endParaRPr>
          </a:p>
          <a:p>
            <a:pPr marL="342900" indent="-341313" algn="l" eaLnBrk="0" hangingPunct="0">
              <a:lnSpc>
                <a:spcPct val="80000"/>
              </a:lnSpc>
              <a:spcBef>
                <a:spcPts val="300"/>
              </a:spcBef>
              <a:buClr>
                <a:srgbClr val="333399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b="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Art. 20 -	Manutenzione ordinaria</a:t>
            </a:r>
          </a:p>
          <a:p>
            <a:pPr marL="342900" indent="-341313" algn="l" eaLnBrk="0" hangingPunct="0">
              <a:lnSpc>
                <a:spcPct val="80000"/>
              </a:lnSpc>
              <a:spcBef>
                <a:spcPts val="300"/>
              </a:spcBef>
              <a:buClr>
                <a:srgbClr val="333399"/>
              </a:buClr>
              <a:buFont typeface="Arial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it-IT" b="0">
              <a:solidFill>
                <a:srgbClr val="333399"/>
              </a:solidFill>
              <a:ea typeface="ＭＳ Ｐゴシック" charset="0"/>
              <a:cs typeface="ＭＳ Ｐゴシック" charset="0"/>
            </a:endParaRPr>
          </a:p>
          <a:p>
            <a:pPr marL="342900" indent="-341313" algn="l" eaLnBrk="0" hangingPunct="0">
              <a:lnSpc>
                <a:spcPct val="80000"/>
              </a:lnSpc>
              <a:spcBef>
                <a:spcPts val="300"/>
              </a:spcBef>
              <a:buClr>
                <a:srgbClr val="333399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b="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Art. 21 -	Manutenzione straordinaria</a:t>
            </a:r>
          </a:p>
          <a:p>
            <a:pPr marL="342900" indent="-341313" algn="l" eaLnBrk="0" hangingPunct="0">
              <a:lnSpc>
                <a:spcPct val="80000"/>
              </a:lnSpc>
              <a:spcBef>
                <a:spcPts val="300"/>
              </a:spcBef>
              <a:buClr>
                <a:srgbClr val="333399"/>
              </a:buClr>
              <a:buFont typeface="Arial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it-IT" b="0">
              <a:solidFill>
                <a:srgbClr val="333399"/>
              </a:solidFill>
              <a:ea typeface="ＭＳ Ｐゴシック" charset="0"/>
              <a:cs typeface="ＭＳ Ｐゴシック" charset="0"/>
            </a:endParaRPr>
          </a:p>
          <a:p>
            <a:pPr marL="342900" indent="-341313" algn="l" eaLnBrk="0" hangingPunct="0">
              <a:lnSpc>
                <a:spcPct val="80000"/>
              </a:lnSpc>
              <a:spcBef>
                <a:spcPts val="300"/>
              </a:spcBef>
              <a:buClr>
                <a:srgbClr val="333399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b="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Art. 22 -	Restauro</a:t>
            </a:r>
          </a:p>
          <a:p>
            <a:pPr marL="342900" indent="-341313" algn="l" eaLnBrk="0" hangingPunct="0">
              <a:lnSpc>
                <a:spcPct val="80000"/>
              </a:lnSpc>
              <a:spcBef>
                <a:spcPts val="300"/>
              </a:spcBef>
              <a:buClr>
                <a:srgbClr val="333399"/>
              </a:buClr>
              <a:buFont typeface="Arial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it-IT" b="0">
              <a:solidFill>
                <a:srgbClr val="333399"/>
              </a:solidFill>
              <a:ea typeface="ＭＳ Ｐゴシック" charset="0"/>
              <a:cs typeface="ＭＳ Ｐゴシック" charset="0"/>
            </a:endParaRPr>
          </a:p>
          <a:p>
            <a:pPr marL="342900" indent="-341313" algn="l" eaLnBrk="0" hangingPunct="0">
              <a:lnSpc>
                <a:spcPct val="80000"/>
              </a:lnSpc>
              <a:spcBef>
                <a:spcPts val="300"/>
              </a:spcBef>
              <a:buClr>
                <a:srgbClr val="333399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b="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Art. 23 -	Risanamento conservativo</a:t>
            </a:r>
          </a:p>
          <a:p>
            <a:pPr marL="342900" indent="-341313" algn="l" eaLnBrk="0" hangingPunct="0">
              <a:lnSpc>
                <a:spcPct val="80000"/>
              </a:lnSpc>
              <a:spcBef>
                <a:spcPts val="300"/>
              </a:spcBef>
              <a:buClr>
                <a:srgbClr val="333399"/>
              </a:buClr>
              <a:buFont typeface="Arial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it-IT">
              <a:solidFill>
                <a:srgbClr val="333399"/>
              </a:solidFill>
              <a:ea typeface="ＭＳ Ｐゴシック" charset="0"/>
              <a:cs typeface="ＭＳ Ｐゴシック" charset="0"/>
            </a:endParaRPr>
          </a:p>
          <a:p>
            <a:pPr marL="342900" indent="-341313" algn="l" eaLnBrk="0" hangingPunct="0">
              <a:lnSpc>
                <a:spcPct val="80000"/>
              </a:lnSpc>
              <a:spcBef>
                <a:spcPts val="300"/>
              </a:spcBef>
              <a:buClr>
                <a:srgbClr val="333399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b="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Art. 24 -	Ristrutturazione edilizia</a:t>
            </a:r>
          </a:p>
          <a:p>
            <a:pPr marL="342900" indent="-341313" algn="l" eaLnBrk="0" hangingPunct="0">
              <a:lnSpc>
                <a:spcPct val="80000"/>
              </a:lnSpc>
              <a:spcBef>
                <a:spcPts val="3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		r1	Ristrutturazione edilizia senza alterazione di volumi, superfici e strutture</a:t>
            </a:r>
          </a:p>
          <a:p>
            <a:pPr marL="342900" indent="-341313" algn="l" eaLnBrk="0" hangingPunct="0">
              <a:lnSpc>
                <a:spcPct val="80000"/>
              </a:lnSpc>
              <a:spcBef>
                <a:spcPts val="3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		r2.a 	Ristrutturazione edilizia ai fini della riorganizzazione funzionale di edifici o loro 		parti, con addizione funzionale per adeguamento igienico-sanitario</a:t>
            </a:r>
          </a:p>
          <a:p>
            <a:pPr marL="342900" indent="-341313" algn="l" eaLnBrk="0" hangingPunct="0">
              <a:lnSpc>
                <a:spcPct val="80000"/>
              </a:lnSpc>
              <a:spcBef>
                <a:spcPts val="3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		r2.b 	Ristrutturazione edilizia ai fini della riorganizzazione funzionale di edifici o loro 		parti, con addizione funzionale per la realizzazione di nuovi servizi o vani abitabili</a:t>
            </a:r>
          </a:p>
          <a:p>
            <a:pPr marL="342900" indent="-341313" algn="l" eaLnBrk="0" hangingPunct="0">
              <a:lnSpc>
                <a:spcPct val="80000"/>
              </a:lnSpc>
              <a:spcBef>
                <a:spcPts val="3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		r3.a 	Ristrutturazione edilizia fino allo svuotamento dell’edificio</a:t>
            </a:r>
          </a:p>
          <a:p>
            <a:pPr marL="342900" indent="-341313" algn="l" eaLnBrk="0" hangingPunct="0">
              <a:lnSpc>
                <a:spcPct val="80000"/>
              </a:lnSpc>
              <a:spcBef>
                <a:spcPts val="3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		r3.b 	Ristrutturazione edilizia fino alla demolizione totale</a:t>
            </a:r>
          </a:p>
          <a:p>
            <a:pPr marL="342900" indent="-341313" algn="l" eaLnBrk="0" hangingPunct="0">
              <a:lnSpc>
                <a:spcPct val="80000"/>
              </a:lnSpc>
              <a:spcBef>
                <a:spcPts val="300"/>
              </a:spcBef>
              <a:buClr>
                <a:srgbClr val="333399"/>
              </a:buClr>
              <a:buFont typeface="Arial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it-IT">
              <a:solidFill>
                <a:srgbClr val="333399"/>
              </a:solidFill>
              <a:ea typeface="ＭＳ Ｐゴシック" charset="0"/>
              <a:cs typeface="ＭＳ Ｐゴシック" charset="0"/>
            </a:endParaRPr>
          </a:p>
          <a:p>
            <a:pPr marL="342900" indent="-341313" algn="l" eaLnBrk="0" hangingPunct="0">
              <a:lnSpc>
                <a:spcPct val="80000"/>
              </a:lnSpc>
              <a:spcBef>
                <a:spcPts val="300"/>
              </a:spcBef>
              <a:buClr>
                <a:srgbClr val="333399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b="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Art. 25	Addizioni volumetriche agli edifici esistenti non assimilate alla ristrutturazione edilizia</a:t>
            </a:r>
          </a:p>
          <a:p>
            <a:pPr marL="342900" indent="-341313" algn="l" eaLnBrk="0" hangingPunct="0">
              <a:lnSpc>
                <a:spcPct val="80000"/>
              </a:lnSpc>
              <a:spcBef>
                <a:spcPts val="3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		am1	Ampliamento orizzontale e/o verticale</a:t>
            </a:r>
          </a:p>
          <a:p>
            <a:pPr marL="342900" indent="-341313" algn="l" eaLnBrk="0" hangingPunct="0">
              <a:lnSpc>
                <a:spcPct val="80000"/>
              </a:lnSpc>
              <a:spcBef>
                <a:spcPts val="3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		am.2 	Rialzamento in sagoma</a:t>
            </a:r>
          </a:p>
          <a:p>
            <a:pPr marL="342900" indent="-341313" algn="l" eaLnBrk="0" hangingPunct="0">
              <a:lnSpc>
                <a:spcPct val="80000"/>
              </a:lnSpc>
              <a:spcBef>
                <a:spcPts val="300"/>
              </a:spcBef>
              <a:buClr>
                <a:srgbClr val="333399"/>
              </a:buClr>
              <a:buFont typeface="Arial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it-IT">
              <a:solidFill>
                <a:srgbClr val="333399"/>
              </a:solidFill>
              <a:ea typeface="ＭＳ Ｐゴシック" charset="0"/>
              <a:cs typeface="ＭＳ Ｐゴシック" charset="0"/>
            </a:endParaRPr>
          </a:p>
          <a:p>
            <a:pPr marL="342900" indent="-341313" algn="l" eaLnBrk="0" hangingPunct="0">
              <a:lnSpc>
                <a:spcPct val="80000"/>
              </a:lnSpc>
              <a:spcBef>
                <a:spcPts val="300"/>
              </a:spcBef>
              <a:buClr>
                <a:srgbClr val="333399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b="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Art. 26-	Sostituzione edilizia</a:t>
            </a:r>
          </a:p>
          <a:p>
            <a:pPr marL="342900" indent="-341313" algn="l" eaLnBrk="0" hangingPunct="0">
              <a:lnSpc>
                <a:spcPct val="80000"/>
              </a:lnSpc>
              <a:spcBef>
                <a:spcPts val="300"/>
              </a:spcBef>
              <a:buClr>
                <a:srgbClr val="333399"/>
              </a:buClr>
              <a:buFont typeface="Arial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it-IT" b="0">
              <a:solidFill>
                <a:srgbClr val="333399"/>
              </a:solidFill>
              <a:ea typeface="ＭＳ Ｐゴシック" charset="0"/>
              <a:cs typeface="ＭＳ Ｐゴシック" charset="0"/>
            </a:endParaRPr>
          </a:p>
          <a:p>
            <a:pPr marL="342900" indent="-341313" algn="l" eaLnBrk="0" hangingPunct="0">
              <a:lnSpc>
                <a:spcPct val="80000"/>
              </a:lnSpc>
              <a:spcBef>
                <a:spcPts val="300"/>
              </a:spcBef>
              <a:buClr>
                <a:srgbClr val="333399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b="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Art.  27-	Ristrutturazione urbanistica</a:t>
            </a:r>
          </a:p>
          <a:p>
            <a:pPr marL="342900" indent="-341313" algn="l" eaLnBrk="0" hangingPunct="0">
              <a:lnSpc>
                <a:spcPct val="80000"/>
              </a:lnSpc>
              <a:spcBef>
                <a:spcPts val="300"/>
              </a:spcBef>
              <a:buClrTx/>
              <a:buFontTx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it-IT" b="0">
              <a:solidFill>
                <a:srgbClr val="333399"/>
              </a:solidFill>
              <a:ea typeface="ＭＳ Ｐゴシック" charset="0"/>
              <a:cs typeface="ＭＳ Ｐゴシック" charset="0"/>
            </a:endParaRPr>
          </a:p>
          <a:p>
            <a:pPr marL="342900" indent="-341313" algn="l" eaLnBrk="0" hangingPunct="0">
              <a:lnSpc>
                <a:spcPct val="80000"/>
              </a:lnSpc>
              <a:spcBef>
                <a:spcPts val="300"/>
              </a:spcBef>
              <a:buClr>
                <a:srgbClr val="333399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b="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Art. 28	Demolizione senza ricostruzione </a:t>
            </a:r>
          </a:p>
          <a:p>
            <a:pPr marL="342900" indent="-341313" algn="l" eaLnBrk="0" hangingPunct="0">
              <a:lnSpc>
                <a:spcPct val="80000"/>
              </a:lnSpc>
              <a:spcBef>
                <a:spcPts val="300"/>
              </a:spcBef>
              <a:buClr>
                <a:srgbClr val="333399"/>
              </a:buClr>
              <a:buFont typeface="Arial" charset="0"/>
              <a:buNone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it-IT" b="0">
              <a:solidFill>
                <a:srgbClr val="333399"/>
              </a:solidFill>
              <a:ea typeface="ＭＳ Ｐゴシック" charset="0"/>
              <a:cs typeface="ＭＳ Ｐゴシック" charset="0"/>
            </a:endParaRPr>
          </a:p>
          <a:p>
            <a:pPr marL="342900" indent="-341313" algn="l" eaLnBrk="0" hangingPunct="0">
              <a:lnSpc>
                <a:spcPct val="80000"/>
              </a:lnSpc>
              <a:spcBef>
                <a:spcPts val="300"/>
              </a:spcBef>
              <a:buClr>
                <a:srgbClr val="333399"/>
              </a:buClr>
              <a:buFont typeface="Arial" charset="0"/>
              <a:buChar char="•"/>
              <a:tabLst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b="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Art. 29-	Nuova edificazione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458200" cy="39655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2200" b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4000" b="0">
              <a:solidFill>
                <a:srgbClr val="FF66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4000" b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nkGothic Md BT" pitchFamily="32" charset="0"/>
                <a:ea typeface="ＭＳ Ｐゴシック" charset="0"/>
                <a:cs typeface="ＭＳ Ｐゴシック" charset="0"/>
              </a:rPr>
              <a:t>Tecniche perequative</a:t>
            </a: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458200" cy="71072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l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2000" b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nkGothic Md BT" pitchFamily="32" charset="0"/>
                <a:ea typeface="ＭＳ Ｐゴシック" charset="0"/>
                <a:cs typeface="ＭＳ Ｐゴシック" charset="0"/>
              </a:rPr>
              <a:t>I</a:t>
            </a:r>
            <a:r>
              <a:rPr lang="it-IT" sz="2000" b="0">
                <a:solidFill>
                  <a:srgbClr val="000099"/>
                </a:solidFill>
                <a:ea typeface="ＭＳ Ｐゴシック" charset="0"/>
                <a:cs typeface="ＭＳ Ｐゴシック" charset="0"/>
              </a:rPr>
              <a:t>l RUC utilizza il metodo della perequazione e della compensazione</a:t>
            </a:r>
            <a:r>
              <a:rPr lang="it-IT" sz="2000" b="0" i="1">
                <a:solidFill>
                  <a:srgbClr val="000099"/>
                </a:solidFill>
                <a:ea typeface="ＭＳ Ｐゴシック" charset="0"/>
                <a:cs typeface="ＭＳ Ｐゴシック" charset="0"/>
              </a:rPr>
              <a:t> (</a:t>
            </a:r>
            <a:r>
              <a:rPr lang="it-IT" sz="2000" b="0">
                <a:solidFill>
                  <a:srgbClr val="000099"/>
                </a:solidFill>
                <a:ea typeface="ＭＳ Ｐゴシック" charset="0"/>
                <a:cs typeface="ＭＳ Ｐゴシック" charset="0"/>
              </a:rPr>
              <a:t>art. 16 Regolamento 3R/2007), individuando comparti edificatori per gli interventi di  nuova edificazione e di ristrutturazione urbanistica, la cui realizzazione è soggetta a preventiva approvazione di Piano urbanistico attuativo e relativa convenzione. L’utilizzo del comparto permette di porre a carico degli interventi di nuova edificazione o di ristrutturazione  la cessione e/o la realizzazione di dotazioni territoriali quali l’edilizia residenziale sociale, le attrezzature collettive o scolastiche, la viabilità.</a:t>
            </a:r>
          </a:p>
          <a:p>
            <a:pPr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2000" b="0">
                <a:solidFill>
                  <a:srgbClr val="000099"/>
                </a:solidFill>
                <a:ea typeface="ＭＳ Ｐゴシック" charset="0"/>
                <a:cs typeface="ＭＳ Ｐゴシック" charset="0"/>
              </a:rPr>
              <a:t>In misura proporzionale dei diritti edificatori sono ripartiti in ogni comparto le superficie utili lorde di ogni funzione, le opere di urbanizzazione e gli interventi pubblici o di interesse pubblico prescritti; la cessione gratuita di aree a destinazione pubblica quali sedi stradali, verde pubblico, parcheggi pubblici, attrezzature pubbliche o di interesse pubblico, gli obblighi relativi all’ edilizia residenziale con finalità sociali, gli eventuali ulteriori benefici pubblici che il Regolamento urbanistico prescriva come condizione obbligatoria per la trasformazione degli assetti insediativi </a:t>
            </a:r>
          </a:p>
          <a:p>
            <a:pPr algn="l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2400" b="0"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458200" cy="56118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2200" b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3800" b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nkGothic Md BT" pitchFamily="32" charset="0"/>
                <a:ea typeface="ＭＳ Ｐゴシック" charset="0"/>
                <a:cs typeface="ＭＳ Ｐゴシック" charset="0"/>
              </a:rPr>
              <a:t>IL DISEGNO E I PROGETTI DEL REGOLAMENTO URBANISTICO PER LA QUALITA’ URBANA</a:t>
            </a: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600" b="0"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458200" cy="7564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l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2000" b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rPr>
              <a:t>Norme art. 94 </a:t>
            </a:r>
          </a:p>
          <a:p>
            <a:pPr algn="l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2000" b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rPr>
              <a:t>G</a:t>
            </a:r>
            <a:r>
              <a:rPr lang="it-IT" sz="2000" b="0">
                <a:solidFill>
                  <a:srgbClr val="000099"/>
                </a:solidFill>
                <a:ea typeface="ＭＳ Ｐゴシック" charset="0"/>
                <a:cs typeface="ＭＳ Ｐゴシック" charset="0"/>
              </a:rPr>
              <a:t>li interventi devono garantire di:</a:t>
            </a:r>
          </a:p>
          <a:p>
            <a:pPr algn="l">
              <a:spcBef>
                <a:spcPct val="0"/>
              </a:spcBef>
              <a:buClr>
                <a:srgbClr val="000099"/>
              </a:buClr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2000" b="0">
                <a:solidFill>
                  <a:srgbClr val="000099"/>
                </a:solidFill>
                <a:ea typeface="ＭＳ Ｐゴシック" charset="0"/>
                <a:cs typeface="ＭＳ Ｐゴシック" charset="0"/>
              </a:rPr>
              <a:t>costituire spazi pubblici o di uso pubblico ben utilizzabili e significativi per il contesto; </a:t>
            </a:r>
          </a:p>
          <a:p>
            <a:pPr algn="l">
              <a:spcBef>
                <a:spcPct val="0"/>
              </a:spcBef>
              <a:buClr>
                <a:srgbClr val="000099"/>
              </a:buClr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2000" b="0">
                <a:solidFill>
                  <a:srgbClr val="000099"/>
                </a:solidFill>
                <a:ea typeface="ＭＳ Ｐゴシック" charset="0"/>
                <a:cs typeface="ＭＳ Ｐゴシック" charset="0"/>
              </a:rPr>
              <a:t>evitare la frammentazione degli spazi pubblici per non creare spazi residuali privi di senso urbano e suscettibili di creare luoghi insicuri; </a:t>
            </a:r>
          </a:p>
          <a:p>
            <a:pPr algn="l">
              <a:spcBef>
                <a:spcPct val="0"/>
              </a:spcBef>
              <a:buClr>
                <a:srgbClr val="000099"/>
              </a:buClr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2000" b="0">
                <a:solidFill>
                  <a:srgbClr val="000099"/>
                </a:solidFill>
                <a:ea typeface="ＭＳ Ｐゴシック" charset="0"/>
                <a:cs typeface="ＭＳ Ｐゴシック" charset="0"/>
              </a:rPr>
              <a:t>utilizzare forme e materiali di qualità, durevoli nel tempo; </a:t>
            </a:r>
          </a:p>
          <a:p>
            <a:pPr algn="l">
              <a:spcBef>
                <a:spcPct val="0"/>
              </a:spcBef>
              <a:buClr>
                <a:srgbClr val="000099"/>
              </a:buClr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2000" b="0">
                <a:solidFill>
                  <a:srgbClr val="000099"/>
                </a:solidFill>
                <a:ea typeface="ＭＳ Ｐゴシック" charset="0"/>
                <a:cs typeface="ＭＳ Ｐゴシック" charset="0"/>
              </a:rPr>
              <a:t>qualificare l’immagine e la funzione degli spazi a verde, diversificando le zone alberate, a giardino, a coltivo, le specie e la loro stagionalità, il ruolo ornamentale e quello di protezione dagli inquinamenti; </a:t>
            </a:r>
          </a:p>
          <a:p>
            <a:pPr algn="l">
              <a:spcBef>
                <a:spcPct val="0"/>
              </a:spcBef>
              <a:buClr>
                <a:srgbClr val="000099"/>
              </a:buClr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2000" b="0">
                <a:solidFill>
                  <a:srgbClr val="000099"/>
                </a:solidFill>
                <a:ea typeface="ＭＳ Ｐゴシック" charset="0"/>
                <a:cs typeface="ＭＳ Ｐゴシック" charset="0"/>
              </a:rPr>
              <a:t>utilizzare le più avanzate modalità di risparmio energetico e idrico, e in genere principi di sostenibilità ambientale; </a:t>
            </a:r>
          </a:p>
          <a:p>
            <a:pPr algn="l">
              <a:spcBef>
                <a:spcPct val="0"/>
              </a:spcBef>
              <a:buClr>
                <a:srgbClr val="000099"/>
              </a:buClr>
              <a:buFont typeface="Arial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2000" b="0">
                <a:solidFill>
                  <a:srgbClr val="000099"/>
                </a:solidFill>
                <a:ea typeface="ＭＳ Ｐゴシック" charset="0"/>
                <a:cs typeface="ＭＳ Ｐゴシック" charset="0"/>
              </a:rPr>
              <a:t>curare la qualità architettonica dalla progettazione tipo-morfologica alla scelta dei materiali e di tutte le soluzioni appositamente dedicate all’impatto estetico percettivo.</a:t>
            </a: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600" b="0"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457200" y="277813"/>
            <a:ext cx="8686800" cy="487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800" b="0">
                <a:solidFill>
                  <a:srgbClr val="FF6600"/>
                </a:solidFill>
                <a:latin typeface="BankGothic Md BT" pitchFamily="32" charset="0"/>
                <a:ea typeface="ＭＳ Ｐゴシック" charset="0"/>
                <a:cs typeface="ＭＳ Ｐゴシック" charset="0"/>
              </a:rPr>
              <a:t>INTERVENTI DI TRASFORMAZIONE DEGLI ASSETTI INSEDIATIVI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2400" y="152400"/>
            <a:ext cx="8882063" cy="6399213"/>
            <a:chOff x="96" y="96"/>
            <a:chExt cx="5595" cy="4031"/>
          </a:xfrm>
        </p:grpSpPr>
        <p:sp>
          <p:nvSpPr>
            <p:cNvPr id="54275" name="Rectangle 3"/>
            <p:cNvSpPr>
              <a:spLocks noChangeArrowheads="1"/>
            </p:cNvSpPr>
            <p:nvPr/>
          </p:nvSpPr>
          <p:spPr bwMode="auto">
            <a:xfrm>
              <a:off x="520" y="572"/>
              <a:ext cx="4083" cy="265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marL="355600" indent="-354013">
                <a:lnSpc>
                  <a:spcPct val="90000"/>
                </a:lnSpc>
                <a:spcBef>
                  <a:spcPts val="1500"/>
                </a:spcBef>
                <a:buClrTx/>
                <a:buFontTx/>
                <a:buNone/>
                <a:tabLst>
                  <a:tab pos="355600" algn="l"/>
                  <a:tab pos="1270000" algn="l"/>
                  <a:tab pos="2184400" algn="l"/>
                  <a:tab pos="3098800" algn="l"/>
                  <a:tab pos="4013200" algn="l"/>
                  <a:tab pos="4927600" algn="l"/>
                  <a:tab pos="5842000" algn="l"/>
                  <a:tab pos="6756400" algn="l"/>
                  <a:tab pos="7670800" algn="l"/>
                  <a:tab pos="8585200" algn="l"/>
                  <a:tab pos="9499600" algn="l"/>
                  <a:tab pos="10414000" algn="l"/>
                </a:tabLst>
              </a:pPr>
              <a:r>
                <a:rPr lang="it-IT" sz="2400" b="0">
                  <a:solidFill>
                    <a:srgbClr val="FF66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BankGothic Lt BT" pitchFamily="32" charset="0"/>
                  <a:ea typeface="ＭＳ Ｐゴシック" charset="0"/>
                  <a:cs typeface="ＭＳ Ｐゴシック" charset="0"/>
                </a:rPr>
                <a:t>PIOMBINO - CENTRO</a:t>
              </a:r>
            </a:p>
          </p:txBody>
        </p:sp>
        <p:sp>
          <p:nvSpPr>
            <p:cNvPr id="54276" name="Text Box 4"/>
            <p:cNvSpPr txBox="1">
              <a:spLocks noChangeArrowheads="1"/>
            </p:cNvSpPr>
            <p:nvPr/>
          </p:nvSpPr>
          <p:spPr bwMode="auto">
            <a:xfrm>
              <a:off x="480" y="96"/>
              <a:ext cx="3359" cy="2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4277" name="Line 5"/>
            <p:cNvSpPr>
              <a:spLocks noChangeShapeType="1"/>
            </p:cNvSpPr>
            <p:nvPr/>
          </p:nvSpPr>
          <p:spPr bwMode="auto">
            <a:xfrm>
              <a:off x="96" y="384"/>
              <a:ext cx="5440" cy="0"/>
            </a:xfrm>
            <a:prstGeom prst="line">
              <a:avLst/>
            </a:prstGeom>
            <a:noFill/>
            <a:ln w="15840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54278" name="Line 6"/>
            <p:cNvSpPr>
              <a:spLocks noChangeShapeType="1"/>
            </p:cNvSpPr>
            <p:nvPr/>
          </p:nvSpPr>
          <p:spPr bwMode="auto">
            <a:xfrm>
              <a:off x="336" y="96"/>
              <a:ext cx="0" cy="4031"/>
            </a:xfrm>
            <a:prstGeom prst="line">
              <a:avLst/>
            </a:prstGeom>
            <a:noFill/>
            <a:ln w="15840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54279" name="Line 7"/>
            <p:cNvSpPr>
              <a:spLocks noChangeShapeType="1"/>
            </p:cNvSpPr>
            <p:nvPr/>
          </p:nvSpPr>
          <p:spPr bwMode="auto">
            <a:xfrm>
              <a:off x="384" y="144"/>
              <a:ext cx="0" cy="3740"/>
            </a:xfrm>
            <a:prstGeom prst="line">
              <a:avLst/>
            </a:prstGeom>
            <a:noFill/>
            <a:ln w="28440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pic>
          <p:nvPicPr>
            <p:cNvPr id="54280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1" y="845"/>
              <a:ext cx="5260" cy="288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457200" y="188913"/>
            <a:ext cx="8686800" cy="487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800" b="0">
                <a:solidFill>
                  <a:srgbClr val="FF6600"/>
                </a:solidFill>
                <a:latin typeface="BankGothic Md BT" pitchFamily="32" charset="0"/>
                <a:ea typeface="ＭＳ Ｐゴシック" charset="0"/>
                <a:cs typeface="ＭＳ Ｐゴシック" charset="0"/>
              </a:rPr>
              <a:t>INTERVENTI DI TRASFORMAZIONE DEGLI ASSETTI INSEDIATIVI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2400" y="152400"/>
            <a:ext cx="8636000" cy="6626225"/>
            <a:chOff x="96" y="96"/>
            <a:chExt cx="5440" cy="4174"/>
          </a:xfrm>
        </p:grpSpPr>
        <p:sp>
          <p:nvSpPr>
            <p:cNvPr id="55299" name="Rectangle 3"/>
            <p:cNvSpPr>
              <a:spLocks noChangeArrowheads="1"/>
            </p:cNvSpPr>
            <p:nvPr/>
          </p:nvSpPr>
          <p:spPr bwMode="auto">
            <a:xfrm>
              <a:off x="520" y="527"/>
              <a:ext cx="4083" cy="265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marL="355600" indent="-354013">
                <a:lnSpc>
                  <a:spcPct val="90000"/>
                </a:lnSpc>
                <a:spcBef>
                  <a:spcPts val="1500"/>
                </a:spcBef>
                <a:buClrTx/>
                <a:buFontTx/>
                <a:buNone/>
                <a:tabLst>
                  <a:tab pos="355600" algn="l"/>
                  <a:tab pos="1270000" algn="l"/>
                  <a:tab pos="2184400" algn="l"/>
                  <a:tab pos="3098800" algn="l"/>
                  <a:tab pos="4013200" algn="l"/>
                  <a:tab pos="4927600" algn="l"/>
                  <a:tab pos="5842000" algn="l"/>
                  <a:tab pos="6756400" algn="l"/>
                  <a:tab pos="7670800" algn="l"/>
                  <a:tab pos="8585200" algn="l"/>
                  <a:tab pos="9499600" algn="l"/>
                  <a:tab pos="10414000" algn="l"/>
                </a:tabLst>
              </a:pPr>
              <a:r>
                <a:rPr lang="it-IT" sz="2400" b="0">
                  <a:solidFill>
                    <a:srgbClr val="FF66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BankGothic Lt BT" pitchFamily="32" charset="0"/>
                  <a:ea typeface="ＭＳ Ｐゴシック" charset="0"/>
                  <a:cs typeface="ＭＳ Ｐゴシック" charset="0"/>
                </a:rPr>
                <a:t>PIOMBINO – SETTORE OVEST</a:t>
              </a:r>
            </a:p>
          </p:txBody>
        </p:sp>
        <p:sp>
          <p:nvSpPr>
            <p:cNvPr id="55300" name="Line 4"/>
            <p:cNvSpPr>
              <a:spLocks noChangeShapeType="1"/>
            </p:cNvSpPr>
            <p:nvPr/>
          </p:nvSpPr>
          <p:spPr bwMode="auto">
            <a:xfrm>
              <a:off x="96" y="384"/>
              <a:ext cx="5440" cy="0"/>
            </a:xfrm>
            <a:prstGeom prst="line">
              <a:avLst/>
            </a:prstGeom>
            <a:noFill/>
            <a:ln w="15840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55301" name="Line 5"/>
            <p:cNvSpPr>
              <a:spLocks noChangeShapeType="1"/>
            </p:cNvSpPr>
            <p:nvPr/>
          </p:nvSpPr>
          <p:spPr bwMode="auto">
            <a:xfrm>
              <a:off x="336" y="96"/>
              <a:ext cx="0" cy="4031"/>
            </a:xfrm>
            <a:prstGeom prst="line">
              <a:avLst/>
            </a:prstGeom>
            <a:noFill/>
            <a:ln w="15840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55302" name="Line 6"/>
            <p:cNvSpPr>
              <a:spLocks noChangeShapeType="1"/>
            </p:cNvSpPr>
            <p:nvPr/>
          </p:nvSpPr>
          <p:spPr bwMode="auto">
            <a:xfrm>
              <a:off x="384" y="144"/>
              <a:ext cx="0" cy="3740"/>
            </a:xfrm>
            <a:prstGeom prst="line">
              <a:avLst/>
            </a:prstGeom>
            <a:noFill/>
            <a:ln w="28440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pic>
          <p:nvPicPr>
            <p:cNvPr id="55303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6" y="754"/>
              <a:ext cx="4081" cy="351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395288" y="204788"/>
            <a:ext cx="8686800" cy="487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800" b="0">
                <a:solidFill>
                  <a:srgbClr val="FF6600"/>
                </a:solidFill>
                <a:latin typeface="BankGothic Md BT" pitchFamily="32" charset="0"/>
                <a:ea typeface="ＭＳ Ｐゴシック" charset="0"/>
                <a:cs typeface="ＭＳ Ｐゴシック" charset="0"/>
              </a:rPr>
              <a:t>INTERVENTI DI TRASFORMAZIONE DEGLI ASSETTI INSEDIATIVI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52400" y="152400"/>
            <a:ext cx="8636000" cy="6586538"/>
            <a:chOff x="96" y="96"/>
            <a:chExt cx="5440" cy="4149"/>
          </a:xfrm>
        </p:grpSpPr>
        <p:sp>
          <p:nvSpPr>
            <p:cNvPr id="56323" name="Rectangle 3"/>
            <p:cNvSpPr>
              <a:spLocks noChangeArrowheads="1"/>
            </p:cNvSpPr>
            <p:nvPr/>
          </p:nvSpPr>
          <p:spPr bwMode="auto">
            <a:xfrm>
              <a:off x="520" y="436"/>
              <a:ext cx="4536" cy="265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marL="355600" indent="-354013">
                <a:lnSpc>
                  <a:spcPct val="90000"/>
                </a:lnSpc>
                <a:spcBef>
                  <a:spcPts val="1500"/>
                </a:spcBef>
                <a:buClrTx/>
                <a:buFontTx/>
                <a:buNone/>
                <a:tabLst>
                  <a:tab pos="355600" algn="l"/>
                  <a:tab pos="1270000" algn="l"/>
                  <a:tab pos="2184400" algn="l"/>
                  <a:tab pos="3098800" algn="l"/>
                  <a:tab pos="4013200" algn="l"/>
                  <a:tab pos="4927600" algn="l"/>
                  <a:tab pos="5842000" algn="l"/>
                  <a:tab pos="6756400" algn="l"/>
                  <a:tab pos="7670800" algn="l"/>
                  <a:tab pos="8585200" algn="l"/>
                  <a:tab pos="9499600" algn="l"/>
                  <a:tab pos="10414000" algn="l"/>
                </a:tabLst>
              </a:pPr>
              <a:r>
                <a:rPr lang="it-IT" sz="2400" b="0">
                  <a:solidFill>
                    <a:srgbClr val="FF66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BankGothic Lt BT" pitchFamily="32" charset="0"/>
                  <a:ea typeface="ＭＳ Ｐゴシック" charset="0"/>
                  <a:cs typeface="ＭＳ Ｐゴシック" charset="0"/>
                </a:rPr>
                <a:t>PIOMBINO – CITTA’ FUTURA/POGGETTO</a:t>
              </a:r>
            </a:p>
          </p:txBody>
        </p:sp>
        <p:sp>
          <p:nvSpPr>
            <p:cNvPr id="56324" name="Text Box 4"/>
            <p:cNvSpPr txBox="1">
              <a:spLocks noChangeArrowheads="1"/>
            </p:cNvSpPr>
            <p:nvPr/>
          </p:nvSpPr>
          <p:spPr bwMode="auto">
            <a:xfrm>
              <a:off x="480" y="96"/>
              <a:ext cx="3359" cy="2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6325" name="Line 5"/>
            <p:cNvSpPr>
              <a:spLocks noChangeShapeType="1"/>
            </p:cNvSpPr>
            <p:nvPr/>
          </p:nvSpPr>
          <p:spPr bwMode="auto">
            <a:xfrm>
              <a:off x="96" y="384"/>
              <a:ext cx="5440" cy="0"/>
            </a:xfrm>
            <a:prstGeom prst="line">
              <a:avLst/>
            </a:prstGeom>
            <a:noFill/>
            <a:ln w="15840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56326" name="Line 6"/>
            <p:cNvSpPr>
              <a:spLocks noChangeShapeType="1"/>
            </p:cNvSpPr>
            <p:nvPr/>
          </p:nvSpPr>
          <p:spPr bwMode="auto">
            <a:xfrm>
              <a:off x="336" y="96"/>
              <a:ext cx="0" cy="4031"/>
            </a:xfrm>
            <a:prstGeom prst="line">
              <a:avLst/>
            </a:prstGeom>
            <a:noFill/>
            <a:ln w="15840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56327" name="Line 7"/>
            <p:cNvSpPr>
              <a:spLocks noChangeShapeType="1"/>
            </p:cNvSpPr>
            <p:nvPr/>
          </p:nvSpPr>
          <p:spPr bwMode="auto">
            <a:xfrm>
              <a:off x="384" y="144"/>
              <a:ext cx="0" cy="3740"/>
            </a:xfrm>
            <a:prstGeom prst="line">
              <a:avLst/>
            </a:prstGeom>
            <a:noFill/>
            <a:ln w="28440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pic>
          <p:nvPicPr>
            <p:cNvPr id="56328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6" y="663"/>
              <a:ext cx="4157" cy="358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52400" y="152400"/>
            <a:ext cx="8990013" cy="6704013"/>
            <a:chOff x="96" y="96"/>
            <a:chExt cx="5663" cy="4223"/>
          </a:xfrm>
        </p:grpSpPr>
        <p:pic>
          <p:nvPicPr>
            <p:cNvPr id="5734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59" y="572"/>
              <a:ext cx="3332" cy="374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57347" name="Rectangle 3"/>
            <p:cNvSpPr>
              <a:spLocks noChangeArrowheads="1"/>
            </p:cNvSpPr>
            <p:nvPr/>
          </p:nvSpPr>
          <p:spPr bwMode="auto">
            <a:xfrm>
              <a:off x="520" y="527"/>
              <a:ext cx="4083" cy="265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marL="355600" indent="-354013">
                <a:lnSpc>
                  <a:spcPct val="90000"/>
                </a:lnSpc>
                <a:spcBef>
                  <a:spcPts val="1500"/>
                </a:spcBef>
                <a:buClrTx/>
                <a:buFontTx/>
                <a:buNone/>
                <a:tabLst>
                  <a:tab pos="355600" algn="l"/>
                  <a:tab pos="1270000" algn="l"/>
                  <a:tab pos="2184400" algn="l"/>
                  <a:tab pos="3098800" algn="l"/>
                  <a:tab pos="4013200" algn="l"/>
                  <a:tab pos="4927600" algn="l"/>
                  <a:tab pos="5842000" algn="l"/>
                  <a:tab pos="6756400" algn="l"/>
                  <a:tab pos="7670800" algn="l"/>
                  <a:tab pos="8585200" algn="l"/>
                  <a:tab pos="9499600" algn="l"/>
                  <a:tab pos="10414000" algn="l"/>
                </a:tabLst>
              </a:pPr>
              <a:r>
                <a:rPr lang="it-IT" sz="2400" b="0">
                  <a:solidFill>
                    <a:srgbClr val="FF66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BankGothic Lt BT" pitchFamily="32" charset="0"/>
                  <a:ea typeface="ＭＳ Ｐゴシック" charset="0"/>
                  <a:cs typeface="ＭＳ Ｐゴシック" charset="0"/>
                </a:rPr>
                <a:t>RIOTORTO</a:t>
              </a:r>
            </a:p>
          </p:txBody>
        </p:sp>
        <p:sp>
          <p:nvSpPr>
            <p:cNvPr id="57348" name="Text Box 4"/>
            <p:cNvSpPr txBox="1">
              <a:spLocks noChangeArrowheads="1"/>
            </p:cNvSpPr>
            <p:nvPr/>
          </p:nvSpPr>
          <p:spPr bwMode="auto">
            <a:xfrm>
              <a:off x="480" y="96"/>
              <a:ext cx="3359" cy="2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7349" name="Line 5"/>
            <p:cNvSpPr>
              <a:spLocks noChangeShapeType="1"/>
            </p:cNvSpPr>
            <p:nvPr/>
          </p:nvSpPr>
          <p:spPr bwMode="auto">
            <a:xfrm>
              <a:off x="96" y="384"/>
              <a:ext cx="5440" cy="0"/>
            </a:xfrm>
            <a:prstGeom prst="line">
              <a:avLst/>
            </a:prstGeom>
            <a:noFill/>
            <a:ln w="15840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57350" name="Line 6"/>
            <p:cNvSpPr>
              <a:spLocks noChangeShapeType="1"/>
            </p:cNvSpPr>
            <p:nvPr/>
          </p:nvSpPr>
          <p:spPr bwMode="auto">
            <a:xfrm>
              <a:off x="336" y="96"/>
              <a:ext cx="0" cy="4031"/>
            </a:xfrm>
            <a:prstGeom prst="line">
              <a:avLst/>
            </a:prstGeom>
            <a:noFill/>
            <a:ln w="15840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57351" name="Line 7"/>
            <p:cNvSpPr>
              <a:spLocks noChangeShapeType="1"/>
            </p:cNvSpPr>
            <p:nvPr/>
          </p:nvSpPr>
          <p:spPr bwMode="auto">
            <a:xfrm>
              <a:off x="384" y="144"/>
              <a:ext cx="0" cy="3740"/>
            </a:xfrm>
            <a:prstGeom prst="line">
              <a:avLst/>
            </a:prstGeom>
            <a:noFill/>
            <a:ln w="28440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57352" name="Text Box 8"/>
            <p:cNvSpPr txBox="1">
              <a:spLocks noChangeArrowheads="1"/>
            </p:cNvSpPr>
            <p:nvPr/>
          </p:nvSpPr>
          <p:spPr bwMode="auto">
            <a:xfrm>
              <a:off x="420" y="935"/>
              <a:ext cx="2232" cy="23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marL="457200" indent="-455613" algn="l">
                <a:lnSpc>
                  <a:spcPct val="90000"/>
                </a:lnSpc>
                <a:spcBef>
                  <a:spcPts val="350"/>
                </a:spcBef>
                <a:buClrTx/>
                <a:buFontTx/>
                <a:buNone/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r>
                <a:rPr lang="it-IT" sz="1400">
                  <a:solidFill>
                    <a:srgbClr val="00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ＭＳ Ｐゴシック" charset="0"/>
                  <a:cs typeface="ＭＳ Ｐゴシック" charset="0"/>
                </a:rPr>
                <a:t>GLI OBIETTIVI:</a:t>
              </a:r>
            </a:p>
            <a:p>
              <a:pPr marL="457200" indent="-455613" algn="l">
                <a:lnSpc>
                  <a:spcPct val="90000"/>
                </a:lnSpc>
                <a:spcBef>
                  <a:spcPts val="350"/>
                </a:spcBef>
                <a:buClrTx/>
                <a:buFontTx/>
                <a:buNone/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endParaRPr lang="it-IT" sz="14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endParaRPr>
            </a:p>
            <a:p>
              <a:pPr marL="457200" indent="-455613" algn="l">
                <a:lnSpc>
                  <a:spcPct val="90000"/>
                </a:lnSpc>
                <a:spcBef>
                  <a:spcPts val="300"/>
                </a:spcBef>
                <a:buClr>
                  <a:srgbClr val="000099"/>
                </a:buClr>
                <a:buFont typeface="Times New Roman" pitchFamily="16" charset="0"/>
                <a:buAutoNum type="arabicPeriod"/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r>
                <a:rPr lang="it-IT">
                  <a:solidFill>
                    <a:srgbClr val="00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ＭＳ Ｐゴシック" charset="0"/>
                  <a:cs typeface="ＭＳ Ｐゴシック" charset="0"/>
                </a:rPr>
                <a:t>Incremento delle dotazioni di servizi pubblici</a:t>
              </a:r>
            </a:p>
            <a:p>
              <a:pPr marL="457200" indent="-455613" algn="l">
                <a:lnSpc>
                  <a:spcPct val="90000"/>
                </a:lnSpc>
                <a:spcBef>
                  <a:spcPts val="300"/>
                </a:spcBef>
                <a:buClr>
                  <a:srgbClr val="000099"/>
                </a:buClr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endParaRPr lang="it-IT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endParaRPr>
            </a:p>
            <a:p>
              <a:pPr marL="457200" indent="-455613" algn="l">
                <a:lnSpc>
                  <a:spcPct val="90000"/>
                </a:lnSpc>
                <a:spcBef>
                  <a:spcPts val="300"/>
                </a:spcBef>
                <a:buClr>
                  <a:srgbClr val="000099"/>
                </a:buClr>
                <a:buFont typeface="Times New Roman" pitchFamily="16" charset="0"/>
                <a:buAutoNum type="arabicPeriod"/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r>
                <a:rPr lang="it-IT">
                  <a:solidFill>
                    <a:srgbClr val="00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ＭＳ Ｐゴシック" charset="0"/>
                  <a:cs typeface="ＭＳ Ｐゴシック" charset="0"/>
                </a:rPr>
                <a:t>Potenziamento dell’offerta ricettiva e abitativa</a:t>
              </a:r>
            </a:p>
            <a:p>
              <a:pPr marL="457200" indent="-455613" algn="l">
                <a:lnSpc>
                  <a:spcPct val="90000"/>
                </a:lnSpc>
                <a:spcBef>
                  <a:spcPts val="300"/>
                </a:spcBef>
                <a:buClr>
                  <a:srgbClr val="000099"/>
                </a:buClr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endParaRPr lang="it-IT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endParaRPr>
            </a:p>
            <a:p>
              <a:pPr marL="457200" indent="-455613" algn="l">
                <a:lnSpc>
                  <a:spcPct val="90000"/>
                </a:lnSpc>
                <a:spcBef>
                  <a:spcPts val="300"/>
                </a:spcBef>
                <a:buClr>
                  <a:srgbClr val="000099"/>
                </a:buClr>
                <a:buFont typeface="Times New Roman" pitchFamily="16" charset="0"/>
                <a:buAutoNum type="arabicPeriod"/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r>
                <a:rPr lang="it-IT">
                  <a:solidFill>
                    <a:srgbClr val="00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ＭＳ Ｐゴシック" charset="0"/>
                  <a:cs typeface="ＭＳ Ｐゴシック" charset="0"/>
                </a:rPr>
                <a:t>Superamento del modello Insediativo di crescita per lottizzazioni lineari</a:t>
              </a:r>
            </a:p>
            <a:p>
              <a:pPr marL="457200" indent="-455613" algn="l">
                <a:lnSpc>
                  <a:spcPct val="90000"/>
                </a:lnSpc>
                <a:spcBef>
                  <a:spcPts val="300"/>
                </a:spcBef>
                <a:buClr>
                  <a:srgbClr val="000099"/>
                </a:buClr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endParaRPr lang="it-IT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endParaRPr>
            </a:p>
            <a:p>
              <a:pPr marL="457200" indent="-455613" algn="l">
                <a:lnSpc>
                  <a:spcPct val="90000"/>
                </a:lnSpc>
                <a:spcBef>
                  <a:spcPts val="300"/>
                </a:spcBef>
                <a:buClr>
                  <a:srgbClr val="000099"/>
                </a:buClr>
                <a:buFont typeface="Times New Roman" pitchFamily="16" charset="0"/>
                <a:buAutoNum type="arabicPeriod"/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r>
                <a:rPr lang="it-IT">
                  <a:solidFill>
                    <a:srgbClr val="00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ＭＳ Ｐゴシック" charset="0"/>
                  <a:cs typeface="ＭＳ Ｐゴシック" charset="0"/>
                </a:rPr>
                <a:t>Individuazione di via della Bonifica come limite urbano</a:t>
              </a:r>
            </a:p>
            <a:p>
              <a:pPr marL="457200" indent="-455613" algn="l">
                <a:lnSpc>
                  <a:spcPct val="90000"/>
                </a:lnSpc>
                <a:spcBef>
                  <a:spcPts val="300"/>
                </a:spcBef>
                <a:buClr>
                  <a:srgbClr val="000099"/>
                </a:buClr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endParaRPr lang="it-IT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endParaRPr>
            </a:p>
            <a:p>
              <a:pPr marL="457200" indent="-455613" algn="l">
                <a:lnSpc>
                  <a:spcPct val="90000"/>
                </a:lnSpc>
                <a:spcBef>
                  <a:spcPts val="300"/>
                </a:spcBef>
                <a:buClr>
                  <a:srgbClr val="000099"/>
                </a:buClr>
                <a:buFont typeface="Times New Roman" pitchFamily="16" charset="0"/>
                <a:buAutoNum type="arabicPeriod"/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r>
                <a:rPr lang="it-IT">
                  <a:solidFill>
                    <a:srgbClr val="00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ＭＳ Ｐゴシック" charset="0"/>
                  <a:cs typeface="ＭＳ Ｐゴシック" charset="0"/>
                </a:rPr>
                <a:t>Riqualificazione/pedonalizzazione dell’asse Via de Amicis</a:t>
              </a:r>
            </a:p>
            <a:p>
              <a:pPr marL="457200" indent="-455613" algn="l">
                <a:lnSpc>
                  <a:spcPct val="90000"/>
                </a:lnSpc>
                <a:spcBef>
                  <a:spcPts val="300"/>
                </a:spcBef>
                <a:buClrTx/>
                <a:buFontTx/>
                <a:buNone/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endParaRPr lang="it-IT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endParaRPr>
            </a:p>
            <a:p>
              <a:pPr marL="457200" indent="-455613" algn="l">
                <a:lnSpc>
                  <a:spcPct val="90000"/>
                </a:lnSpc>
                <a:spcBef>
                  <a:spcPts val="300"/>
                </a:spcBef>
                <a:buClrTx/>
                <a:buFontTx/>
                <a:buNone/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endParaRPr lang="it-IT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endParaRPr>
            </a:p>
            <a:p>
              <a:pPr marL="457200" indent="-455613" algn="l">
                <a:lnSpc>
                  <a:spcPct val="90000"/>
                </a:lnSpc>
                <a:spcBef>
                  <a:spcPts val="300"/>
                </a:spcBef>
                <a:buClrTx/>
                <a:buFontTx/>
                <a:buNone/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endParaRPr lang="it-IT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7353" name="Rectangle 9"/>
            <p:cNvSpPr>
              <a:spLocks noChangeArrowheads="1"/>
            </p:cNvSpPr>
            <p:nvPr/>
          </p:nvSpPr>
          <p:spPr bwMode="auto">
            <a:xfrm>
              <a:off x="288" y="119"/>
              <a:ext cx="5471" cy="30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it-IT" sz="1800" b="0">
                  <a:solidFill>
                    <a:srgbClr val="FF6600"/>
                  </a:solidFill>
                  <a:latin typeface="BankGothic Md BT" pitchFamily="32" charset="0"/>
                  <a:ea typeface="ＭＳ Ｐゴシック" charset="0"/>
                  <a:cs typeface="ＭＳ Ｐゴシック" charset="0"/>
                </a:rPr>
                <a:t>INTERVENTI DI TRASFORMAZIONE DEGLI ASSETTI INSEDIATIVI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52400" y="152400"/>
            <a:ext cx="9026525" cy="6553200"/>
            <a:chOff x="96" y="96"/>
            <a:chExt cx="5686" cy="4128"/>
          </a:xfrm>
        </p:grpSpPr>
        <p:pic>
          <p:nvPicPr>
            <p:cNvPr id="5837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478" y="436"/>
              <a:ext cx="3304" cy="37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58371" name="Rectangle 3"/>
            <p:cNvSpPr>
              <a:spLocks noChangeArrowheads="1"/>
            </p:cNvSpPr>
            <p:nvPr/>
          </p:nvSpPr>
          <p:spPr bwMode="auto">
            <a:xfrm>
              <a:off x="520" y="572"/>
              <a:ext cx="2178" cy="265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marL="355600" indent="-354013">
                <a:lnSpc>
                  <a:spcPct val="90000"/>
                </a:lnSpc>
                <a:spcBef>
                  <a:spcPts val="1500"/>
                </a:spcBef>
                <a:buClrTx/>
                <a:buFontTx/>
                <a:buNone/>
                <a:tabLst>
                  <a:tab pos="355600" algn="l"/>
                  <a:tab pos="1270000" algn="l"/>
                  <a:tab pos="2184400" algn="l"/>
                  <a:tab pos="3098800" algn="l"/>
                  <a:tab pos="4013200" algn="l"/>
                  <a:tab pos="4927600" algn="l"/>
                  <a:tab pos="5842000" algn="l"/>
                  <a:tab pos="6756400" algn="l"/>
                  <a:tab pos="7670800" algn="l"/>
                  <a:tab pos="8585200" algn="l"/>
                  <a:tab pos="9499600" algn="l"/>
                  <a:tab pos="10414000" algn="l"/>
                </a:tabLst>
              </a:pPr>
              <a:r>
                <a:rPr lang="it-IT" sz="2400" b="0">
                  <a:solidFill>
                    <a:srgbClr val="FF66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BankGothic Lt BT" pitchFamily="32" charset="0"/>
                  <a:ea typeface="ＭＳ Ｐゴシック" charset="0"/>
                  <a:cs typeface="ＭＳ Ｐゴシック" charset="0"/>
                </a:rPr>
                <a:t>FIORENTINA</a:t>
              </a:r>
            </a:p>
          </p:txBody>
        </p:sp>
        <p:sp>
          <p:nvSpPr>
            <p:cNvPr id="58372" name="Text Box 4"/>
            <p:cNvSpPr txBox="1">
              <a:spLocks noChangeArrowheads="1"/>
            </p:cNvSpPr>
            <p:nvPr/>
          </p:nvSpPr>
          <p:spPr bwMode="auto">
            <a:xfrm>
              <a:off x="480" y="96"/>
              <a:ext cx="3359" cy="2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8373" name="Line 5"/>
            <p:cNvSpPr>
              <a:spLocks noChangeShapeType="1"/>
            </p:cNvSpPr>
            <p:nvPr/>
          </p:nvSpPr>
          <p:spPr bwMode="auto">
            <a:xfrm>
              <a:off x="96" y="384"/>
              <a:ext cx="5440" cy="0"/>
            </a:xfrm>
            <a:prstGeom prst="line">
              <a:avLst/>
            </a:prstGeom>
            <a:noFill/>
            <a:ln w="15840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58374" name="Line 6"/>
            <p:cNvSpPr>
              <a:spLocks noChangeShapeType="1"/>
            </p:cNvSpPr>
            <p:nvPr/>
          </p:nvSpPr>
          <p:spPr bwMode="auto">
            <a:xfrm>
              <a:off x="336" y="96"/>
              <a:ext cx="0" cy="4031"/>
            </a:xfrm>
            <a:prstGeom prst="line">
              <a:avLst/>
            </a:prstGeom>
            <a:noFill/>
            <a:ln w="15840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58375" name="Line 7"/>
            <p:cNvSpPr>
              <a:spLocks noChangeShapeType="1"/>
            </p:cNvSpPr>
            <p:nvPr/>
          </p:nvSpPr>
          <p:spPr bwMode="auto">
            <a:xfrm>
              <a:off x="384" y="144"/>
              <a:ext cx="0" cy="3740"/>
            </a:xfrm>
            <a:prstGeom prst="line">
              <a:avLst/>
            </a:prstGeom>
            <a:noFill/>
            <a:ln w="28440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58376" name="Text Box 8"/>
            <p:cNvSpPr txBox="1">
              <a:spLocks noChangeArrowheads="1"/>
            </p:cNvSpPr>
            <p:nvPr/>
          </p:nvSpPr>
          <p:spPr bwMode="auto">
            <a:xfrm>
              <a:off x="420" y="935"/>
              <a:ext cx="2051" cy="187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marL="457200" indent="-455613" algn="l">
                <a:lnSpc>
                  <a:spcPct val="90000"/>
                </a:lnSpc>
                <a:spcBef>
                  <a:spcPts val="350"/>
                </a:spcBef>
                <a:buClrTx/>
                <a:buFontTx/>
                <a:buNone/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r>
                <a:rPr lang="it-IT" sz="1400">
                  <a:solidFill>
                    <a:srgbClr val="00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ＭＳ Ｐゴシック" charset="0"/>
                  <a:cs typeface="ＭＳ Ｐゴシック" charset="0"/>
                </a:rPr>
                <a:t>GLI OBIETTIVI:</a:t>
              </a:r>
            </a:p>
            <a:p>
              <a:pPr marL="457200" indent="-455613" algn="l">
                <a:lnSpc>
                  <a:spcPct val="90000"/>
                </a:lnSpc>
                <a:spcBef>
                  <a:spcPts val="350"/>
                </a:spcBef>
                <a:buClrTx/>
                <a:buFontTx/>
                <a:buNone/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endParaRPr lang="it-IT" sz="14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endParaRPr>
            </a:p>
            <a:p>
              <a:pPr marL="457200" indent="-455613" algn="l">
                <a:lnSpc>
                  <a:spcPct val="90000"/>
                </a:lnSpc>
                <a:spcBef>
                  <a:spcPts val="300"/>
                </a:spcBef>
                <a:buClr>
                  <a:srgbClr val="000099"/>
                </a:buClr>
                <a:buFont typeface="Times New Roman" pitchFamily="16" charset="0"/>
                <a:buAutoNum type="arabicPeriod"/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r>
                <a:rPr lang="it-IT">
                  <a:solidFill>
                    <a:srgbClr val="00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ＭＳ Ｐゴシック" charset="0"/>
                  <a:cs typeface="ＭＳ Ｐゴシック" charset="0"/>
                </a:rPr>
                <a:t>Rinvio delle azioni di trasformazione più rilevanti ai successivi RU a seguito riordino urbanistico</a:t>
              </a:r>
            </a:p>
            <a:p>
              <a:pPr marL="457200" indent="-455613" algn="l">
                <a:lnSpc>
                  <a:spcPct val="90000"/>
                </a:lnSpc>
                <a:spcBef>
                  <a:spcPts val="300"/>
                </a:spcBef>
                <a:buClr>
                  <a:srgbClr val="000099"/>
                </a:buClr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endParaRPr lang="it-IT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endParaRPr>
            </a:p>
            <a:p>
              <a:pPr marL="457200" indent="-455613" algn="l">
                <a:lnSpc>
                  <a:spcPct val="90000"/>
                </a:lnSpc>
                <a:spcBef>
                  <a:spcPts val="300"/>
                </a:spcBef>
                <a:buClr>
                  <a:srgbClr val="000099"/>
                </a:buClr>
                <a:buFont typeface="Times New Roman" pitchFamily="16" charset="0"/>
                <a:buAutoNum type="arabicPeriod"/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r>
                <a:rPr lang="it-IT">
                  <a:solidFill>
                    <a:srgbClr val="00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ＭＳ Ｐゴシック" charset="0"/>
                  <a:cs typeface="ＭＳ Ｐゴシック" charset="0"/>
                </a:rPr>
                <a:t>Stralcio IU39/a e mantenimento area a parcheggio</a:t>
              </a:r>
            </a:p>
            <a:p>
              <a:pPr marL="457200" indent="-455613" algn="l">
                <a:lnSpc>
                  <a:spcPct val="90000"/>
                </a:lnSpc>
                <a:spcBef>
                  <a:spcPts val="300"/>
                </a:spcBef>
                <a:buClr>
                  <a:srgbClr val="000099"/>
                </a:buClr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endParaRPr lang="it-IT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endParaRPr>
            </a:p>
            <a:p>
              <a:pPr marL="457200" indent="-455613" algn="l">
                <a:lnSpc>
                  <a:spcPct val="90000"/>
                </a:lnSpc>
                <a:spcBef>
                  <a:spcPts val="300"/>
                </a:spcBef>
                <a:buClr>
                  <a:srgbClr val="000099"/>
                </a:buClr>
                <a:buFont typeface="Times New Roman" pitchFamily="16" charset="0"/>
                <a:buAutoNum type="arabicPeriod"/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r>
                <a:rPr lang="it-IT">
                  <a:solidFill>
                    <a:srgbClr val="00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ＭＳ Ｐゴシック" charset="0"/>
                  <a:cs typeface="ＭＳ Ｐゴシック" charset="0"/>
                </a:rPr>
                <a:t>Interventi di riqualificazione/ riconversione funzionale di edifici esistenti</a:t>
              </a:r>
            </a:p>
            <a:p>
              <a:pPr marL="457200" indent="-455613" algn="l">
                <a:lnSpc>
                  <a:spcPct val="90000"/>
                </a:lnSpc>
                <a:spcBef>
                  <a:spcPts val="300"/>
                </a:spcBef>
                <a:buClrTx/>
                <a:buFontTx/>
                <a:buNone/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endParaRPr lang="it-IT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endParaRPr>
            </a:p>
            <a:p>
              <a:pPr marL="457200" indent="-455613" algn="l">
                <a:lnSpc>
                  <a:spcPct val="90000"/>
                </a:lnSpc>
                <a:spcBef>
                  <a:spcPts val="300"/>
                </a:spcBef>
                <a:buClrTx/>
                <a:buFontTx/>
                <a:buNone/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endParaRPr lang="it-IT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endParaRPr>
            </a:p>
            <a:p>
              <a:pPr marL="457200" indent="-455613" algn="l">
                <a:lnSpc>
                  <a:spcPct val="90000"/>
                </a:lnSpc>
                <a:spcBef>
                  <a:spcPts val="300"/>
                </a:spcBef>
                <a:buClrTx/>
                <a:buFontTx/>
                <a:buNone/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endParaRPr lang="it-IT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8377" name="Rectangle 9"/>
            <p:cNvSpPr>
              <a:spLocks noChangeArrowheads="1"/>
            </p:cNvSpPr>
            <p:nvPr/>
          </p:nvSpPr>
          <p:spPr bwMode="auto">
            <a:xfrm>
              <a:off x="288" y="119"/>
              <a:ext cx="5471" cy="30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ctr">
                <a:spcBef>
                  <a:spcPct val="0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it-IT" sz="1800" b="0">
                  <a:solidFill>
                    <a:srgbClr val="FF6600"/>
                  </a:solidFill>
                  <a:latin typeface="BankGothic Md BT" pitchFamily="32" charset="0"/>
                  <a:ea typeface="ＭＳ Ｐゴシック" charset="0"/>
                  <a:cs typeface="ＭＳ Ｐゴシック" charset="0"/>
                </a:rPr>
                <a:t>INTERVENTI DI TRASFORMAZIONE DEGLI ASSETTI INSEDIATIVI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52400" y="152400"/>
            <a:ext cx="8926513" cy="6443663"/>
            <a:chOff x="96" y="96"/>
            <a:chExt cx="5623" cy="4059"/>
          </a:xfrm>
        </p:grpSpPr>
        <p:pic>
          <p:nvPicPr>
            <p:cNvPr id="59394" name="Picture 2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374" y="527"/>
              <a:ext cx="3345" cy="362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sp>
          <p:nvSpPr>
            <p:cNvPr id="59395" name="Rectangle 3"/>
            <p:cNvSpPr>
              <a:spLocks noChangeArrowheads="1"/>
            </p:cNvSpPr>
            <p:nvPr/>
          </p:nvSpPr>
          <p:spPr bwMode="auto">
            <a:xfrm>
              <a:off x="431" y="572"/>
              <a:ext cx="4083" cy="265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marL="355600" indent="-354013">
                <a:lnSpc>
                  <a:spcPct val="90000"/>
                </a:lnSpc>
                <a:spcBef>
                  <a:spcPts val="1500"/>
                </a:spcBef>
                <a:buClrTx/>
                <a:buFontTx/>
                <a:buNone/>
                <a:tabLst>
                  <a:tab pos="355600" algn="l"/>
                  <a:tab pos="1270000" algn="l"/>
                  <a:tab pos="2184400" algn="l"/>
                  <a:tab pos="3098800" algn="l"/>
                  <a:tab pos="4013200" algn="l"/>
                  <a:tab pos="4927600" algn="l"/>
                  <a:tab pos="5842000" algn="l"/>
                  <a:tab pos="6756400" algn="l"/>
                  <a:tab pos="7670800" algn="l"/>
                  <a:tab pos="8585200" algn="l"/>
                  <a:tab pos="9499600" algn="l"/>
                  <a:tab pos="10414000" algn="l"/>
                </a:tabLst>
              </a:pPr>
              <a:r>
                <a:rPr lang="it-IT" sz="2400" b="0">
                  <a:solidFill>
                    <a:srgbClr val="FF66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BankGothic Lt BT" pitchFamily="32" charset="0"/>
                  <a:ea typeface="ＭＳ Ｐゴシック" charset="0"/>
                  <a:cs typeface="ＭＳ Ｐゴシック" charset="0"/>
                </a:rPr>
                <a:t>POPULONIA ST.ne</a:t>
              </a:r>
            </a:p>
          </p:txBody>
        </p:sp>
        <p:sp>
          <p:nvSpPr>
            <p:cNvPr id="59396" name="Text Box 4"/>
            <p:cNvSpPr txBox="1">
              <a:spLocks noChangeArrowheads="1"/>
            </p:cNvSpPr>
            <p:nvPr/>
          </p:nvSpPr>
          <p:spPr bwMode="auto">
            <a:xfrm>
              <a:off x="480" y="96"/>
              <a:ext cx="3359" cy="2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9397" name="Line 5"/>
            <p:cNvSpPr>
              <a:spLocks noChangeShapeType="1"/>
            </p:cNvSpPr>
            <p:nvPr/>
          </p:nvSpPr>
          <p:spPr bwMode="auto">
            <a:xfrm>
              <a:off x="96" y="384"/>
              <a:ext cx="5440" cy="0"/>
            </a:xfrm>
            <a:prstGeom prst="line">
              <a:avLst/>
            </a:prstGeom>
            <a:noFill/>
            <a:ln w="15840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59398" name="Line 6"/>
            <p:cNvSpPr>
              <a:spLocks noChangeShapeType="1"/>
            </p:cNvSpPr>
            <p:nvPr/>
          </p:nvSpPr>
          <p:spPr bwMode="auto">
            <a:xfrm>
              <a:off x="336" y="96"/>
              <a:ext cx="0" cy="4031"/>
            </a:xfrm>
            <a:prstGeom prst="line">
              <a:avLst/>
            </a:prstGeom>
            <a:noFill/>
            <a:ln w="15840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59399" name="Line 7"/>
            <p:cNvSpPr>
              <a:spLocks noChangeShapeType="1"/>
            </p:cNvSpPr>
            <p:nvPr/>
          </p:nvSpPr>
          <p:spPr bwMode="auto">
            <a:xfrm>
              <a:off x="384" y="144"/>
              <a:ext cx="0" cy="3740"/>
            </a:xfrm>
            <a:prstGeom prst="line">
              <a:avLst/>
            </a:prstGeom>
            <a:noFill/>
            <a:ln w="28440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59400" name="Text Box 8"/>
            <p:cNvSpPr txBox="1">
              <a:spLocks noChangeArrowheads="1"/>
            </p:cNvSpPr>
            <p:nvPr/>
          </p:nvSpPr>
          <p:spPr bwMode="auto">
            <a:xfrm>
              <a:off x="420" y="935"/>
              <a:ext cx="2051" cy="153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marL="457200" indent="-455613" algn="l">
                <a:lnSpc>
                  <a:spcPct val="90000"/>
                </a:lnSpc>
                <a:spcBef>
                  <a:spcPts val="350"/>
                </a:spcBef>
                <a:buClrTx/>
                <a:buFontTx/>
                <a:buNone/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r>
                <a:rPr lang="it-IT" sz="1400">
                  <a:solidFill>
                    <a:srgbClr val="00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ＭＳ Ｐゴシック" charset="0"/>
                  <a:cs typeface="ＭＳ Ｐゴシック" charset="0"/>
                </a:rPr>
                <a:t>GLI OBIETTIVI:</a:t>
              </a:r>
            </a:p>
            <a:p>
              <a:pPr marL="457200" indent="-455613" algn="l">
                <a:lnSpc>
                  <a:spcPct val="90000"/>
                </a:lnSpc>
                <a:spcBef>
                  <a:spcPts val="350"/>
                </a:spcBef>
                <a:buClrTx/>
                <a:buFontTx/>
                <a:buNone/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endParaRPr lang="it-IT" sz="140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endParaRPr>
            </a:p>
            <a:p>
              <a:pPr marL="457200" indent="-455613" algn="l">
                <a:lnSpc>
                  <a:spcPct val="90000"/>
                </a:lnSpc>
                <a:spcBef>
                  <a:spcPts val="300"/>
                </a:spcBef>
                <a:buClr>
                  <a:srgbClr val="000099"/>
                </a:buClr>
                <a:buFont typeface="Times New Roman" pitchFamily="16" charset="0"/>
                <a:buAutoNum type="arabicPeriod"/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r>
                <a:rPr lang="it-IT">
                  <a:solidFill>
                    <a:srgbClr val="00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ＭＳ Ｐゴシック" charset="0"/>
                  <a:cs typeface="ＭＳ Ｐゴシック" charset="0"/>
                </a:rPr>
                <a:t>Incremento dotazioni di servizio per il nucleo abitato</a:t>
              </a:r>
            </a:p>
            <a:p>
              <a:pPr marL="457200" indent="-455613" algn="l">
                <a:lnSpc>
                  <a:spcPct val="90000"/>
                </a:lnSpc>
                <a:spcBef>
                  <a:spcPts val="300"/>
                </a:spcBef>
                <a:buClr>
                  <a:srgbClr val="000099"/>
                </a:buClr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endParaRPr lang="it-IT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endParaRPr>
            </a:p>
            <a:p>
              <a:pPr marL="457200" indent="-455613" algn="l">
                <a:lnSpc>
                  <a:spcPct val="90000"/>
                </a:lnSpc>
                <a:spcBef>
                  <a:spcPts val="300"/>
                </a:spcBef>
                <a:buClr>
                  <a:srgbClr val="000099"/>
                </a:buClr>
                <a:buFont typeface="Times New Roman" pitchFamily="16" charset="0"/>
                <a:buAutoNum type="arabicPeriod"/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r>
                <a:rPr lang="it-IT">
                  <a:solidFill>
                    <a:srgbClr val="00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ＭＳ Ｐゴシック" charset="0"/>
                  <a:cs typeface="ＭＳ Ｐゴシック" charset="0"/>
                </a:rPr>
                <a:t>Riqualificazione /pedonalizzazione dell’asse di Viale Etruria</a:t>
              </a:r>
            </a:p>
            <a:p>
              <a:pPr marL="457200" indent="-455613" algn="l">
                <a:lnSpc>
                  <a:spcPct val="90000"/>
                </a:lnSpc>
                <a:spcBef>
                  <a:spcPts val="300"/>
                </a:spcBef>
                <a:buClr>
                  <a:srgbClr val="000099"/>
                </a:buClr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endParaRPr lang="it-IT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endParaRPr>
            </a:p>
            <a:p>
              <a:pPr marL="457200" indent="-455613" algn="l">
                <a:lnSpc>
                  <a:spcPct val="90000"/>
                </a:lnSpc>
                <a:spcBef>
                  <a:spcPts val="300"/>
                </a:spcBef>
                <a:buClr>
                  <a:srgbClr val="000099"/>
                </a:buClr>
                <a:buFont typeface="Times New Roman" pitchFamily="16" charset="0"/>
                <a:buAutoNum type="arabicPeriod"/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r>
                <a:rPr lang="it-IT">
                  <a:solidFill>
                    <a:srgbClr val="000099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ＭＳ Ｐゴシック" charset="0"/>
                  <a:cs typeface="ＭＳ Ｐゴシック" charset="0"/>
                </a:rPr>
                <a:t>Limitato incremento dell’offerta abitativa</a:t>
              </a:r>
            </a:p>
            <a:p>
              <a:pPr marL="457200" indent="-455613" algn="l">
                <a:lnSpc>
                  <a:spcPct val="90000"/>
                </a:lnSpc>
                <a:spcBef>
                  <a:spcPts val="300"/>
                </a:spcBef>
                <a:buClrTx/>
                <a:buFontTx/>
                <a:buNone/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endParaRPr lang="it-IT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endParaRPr>
            </a:p>
            <a:p>
              <a:pPr marL="457200" indent="-455613" algn="l">
                <a:lnSpc>
                  <a:spcPct val="90000"/>
                </a:lnSpc>
                <a:spcBef>
                  <a:spcPts val="300"/>
                </a:spcBef>
                <a:buClrTx/>
                <a:buFontTx/>
                <a:buNone/>
                <a:tabLst>
                  <a:tab pos="457200" algn="l"/>
                  <a:tab pos="1371600" algn="l"/>
                  <a:tab pos="2286000" algn="l"/>
                  <a:tab pos="3200400" algn="l"/>
                  <a:tab pos="4114800" algn="l"/>
                  <a:tab pos="5029200" algn="l"/>
                  <a:tab pos="5943600" algn="l"/>
                  <a:tab pos="6858000" algn="l"/>
                  <a:tab pos="7772400" algn="l"/>
                  <a:tab pos="8686800" algn="l"/>
                  <a:tab pos="9601200" algn="l"/>
                  <a:tab pos="10515600" algn="l"/>
                </a:tabLst>
              </a:pPr>
              <a:endParaRPr lang="it-IT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59401" name="Rectangle 9"/>
          <p:cNvSpPr>
            <a:spLocks noChangeArrowheads="1"/>
          </p:cNvSpPr>
          <p:nvPr/>
        </p:nvSpPr>
        <p:spPr bwMode="auto">
          <a:xfrm>
            <a:off x="457200" y="188913"/>
            <a:ext cx="8686800" cy="487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800" b="0">
                <a:solidFill>
                  <a:srgbClr val="FF6600"/>
                </a:solidFill>
                <a:latin typeface="BankGothic Md BT" pitchFamily="32" charset="0"/>
                <a:ea typeface="ＭＳ Ｐゴシック" charset="0"/>
                <a:cs typeface="ＭＳ Ｐゴシック" charset="0"/>
              </a:rPr>
              <a:t>INTERVENTI DI TRASFORMAZIONE DEGLI ASSETTI INSEDIATIVI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458200" cy="6738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2200" b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3800" b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nkGothic Md BT" pitchFamily="32" charset="0"/>
                <a:ea typeface="ＭＳ Ｐゴシック" charset="0"/>
                <a:cs typeface="ＭＳ Ｐゴシック" charset="0"/>
              </a:rPr>
              <a:t>LE  SCHEDE DELLE</a:t>
            </a: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3800" b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nkGothic Md BT" pitchFamily="32" charset="0"/>
                <a:ea typeface="ＭＳ Ｐゴシック" charset="0"/>
                <a:cs typeface="ＭＳ Ｐゴシック" charset="0"/>
              </a:rPr>
              <a:t>AZIONI</a:t>
            </a: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3800" b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nkGothic Md BT" pitchFamily="32" charset="0"/>
                <a:ea typeface="ＭＳ Ｐゴシック" charset="0"/>
                <a:cs typeface="ＭＳ Ｐゴシック" charset="0"/>
              </a:rPr>
              <a:t>DI TRASFORMAZIONE </a:t>
            </a: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600" b="0"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600" b="0"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ext Box 1"/>
          <p:cNvSpPr txBox="1">
            <a:spLocks noChangeArrowheads="1"/>
          </p:cNvSpPr>
          <p:nvPr/>
        </p:nvSpPr>
        <p:spPr bwMode="auto">
          <a:xfrm>
            <a:off x="457200" y="277813"/>
            <a:ext cx="8686800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800" b="0">
                <a:solidFill>
                  <a:srgbClr val="FF6600"/>
                </a:solidFill>
                <a:latin typeface="BankGothic Md BT" pitchFamily="32" charset="0"/>
                <a:ea typeface="ＭＳ Ｐゴシック" charset="0"/>
                <a:cs typeface="ＭＳ Ｐゴシック" charset="0"/>
              </a:rPr>
              <a:t>INTERVENTI DI TRASFORMAZIONE DEGLI ASSETTI INSEDIATIVI</a:t>
            </a:r>
          </a:p>
        </p:txBody>
      </p:sp>
      <p:sp>
        <p:nvSpPr>
          <p:cNvPr id="61442" name="Text Box 2"/>
          <p:cNvSpPr txBox="1">
            <a:spLocks noChangeArrowheads="1"/>
          </p:cNvSpPr>
          <p:nvPr/>
        </p:nvSpPr>
        <p:spPr bwMode="auto">
          <a:xfrm>
            <a:off x="611188" y="942975"/>
            <a:ext cx="3889375" cy="5078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28575" indent="-26988">
              <a:lnSpc>
                <a:spcPct val="80000"/>
              </a:lnSpc>
              <a:spcBef>
                <a:spcPts val="400"/>
              </a:spcBef>
              <a:buClrTx/>
              <a:buFontTx/>
              <a:buNone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r>
              <a:rPr lang="it-IT" sz="1600" b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rPr>
              <a:t>AREE DI TRASFORMAZIONE At</a:t>
            </a:r>
          </a:p>
          <a:p>
            <a:pPr marL="28575" indent="-26988">
              <a:lnSpc>
                <a:spcPct val="80000"/>
              </a:lnSpc>
              <a:spcBef>
                <a:spcPts val="325"/>
              </a:spcBef>
              <a:buClrTx/>
              <a:buFontTx/>
              <a:buNone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r>
              <a:rPr lang="it-IT" sz="130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</a:t>
            </a:r>
          </a:p>
          <a:p>
            <a:pPr marL="28575" indent="-26988">
              <a:lnSpc>
                <a:spcPct val="80000"/>
              </a:lnSpc>
              <a:spcBef>
                <a:spcPts val="325"/>
              </a:spcBef>
              <a:buClrTx/>
              <a:buFontTx/>
              <a:buNone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endParaRPr lang="it-IT" sz="13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marL="28575" indent="-26988">
              <a:lnSpc>
                <a:spcPct val="80000"/>
              </a:lnSpc>
              <a:spcBef>
                <a:spcPts val="325"/>
              </a:spcBef>
              <a:buClrTx/>
              <a:buFontTx/>
              <a:buNone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r>
              <a:rPr lang="it-IT" sz="130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Il R.U. individua sulla </a:t>
            </a:r>
            <a:r>
              <a:rPr lang="it-IT" sz="1300" b="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cartografia</a:t>
            </a: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 e con </a:t>
            </a:r>
            <a:r>
              <a:rPr lang="it-IT" sz="1300" b="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apposita schedatura</a:t>
            </a: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 le Aree di trasformazione At finalizzate alla realizzazione di interventi di trasformazione urbana consistenti in ristrutturazioni urbanistiche e nuove edificazioni, in conformità con il Piano strutturale vigente.</a:t>
            </a:r>
          </a:p>
          <a:p>
            <a:pPr marL="28575" indent="-26988">
              <a:lnSpc>
                <a:spcPct val="80000"/>
              </a:lnSpc>
              <a:spcBef>
                <a:spcPts val="325"/>
              </a:spcBef>
              <a:buClrTx/>
              <a:buFontTx/>
              <a:buNone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r>
              <a:rPr lang="it-IT" sz="130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</a:t>
            </a:r>
          </a:p>
          <a:p>
            <a:pPr marL="28575" indent="-26988">
              <a:lnSpc>
                <a:spcPct val="80000"/>
              </a:lnSpc>
              <a:spcBef>
                <a:spcPts val="325"/>
              </a:spcBef>
              <a:buClrTx/>
              <a:buFontTx/>
              <a:buNone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Le trasformazioni urbane previste nei comparti sono definite in apposite </a:t>
            </a:r>
            <a:r>
              <a:rPr lang="it-IT" sz="1300" b="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schede</a:t>
            </a: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 (</a:t>
            </a:r>
            <a:r>
              <a:rPr lang="it-IT" sz="1300" b="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DOSSIER F</a:t>
            </a: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), nelle quali sono</a:t>
            </a:r>
            <a:r>
              <a:rPr lang="it-IT" sz="130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it-IT" sz="1300" b="0" u="sng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rPr>
              <a:t>prescrittivi</a:t>
            </a:r>
            <a:r>
              <a:rPr lang="it-IT" sz="130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i diritti edificatori, le destinazioni, le tipologie edilizie,  le quantità e le qualità degli spazi pubblici e delle dotazioni territoriali, poste a carico del soggetto attuatore.</a:t>
            </a:r>
            <a:r>
              <a:rPr lang="it-IT" sz="130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</a:p>
          <a:p>
            <a:pPr marL="28575" indent="-26988">
              <a:lnSpc>
                <a:spcPct val="80000"/>
              </a:lnSpc>
              <a:spcBef>
                <a:spcPts val="325"/>
              </a:spcBef>
              <a:buClrTx/>
              <a:buFontTx/>
              <a:buNone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endParaRPr lang="it-IT" sz="13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marL="28575" indent="-26988" algn="l">
              <a:lnSpc>
                <a:spcPct val="80000"/>
              </a:lnSpc>
              <a:spcBef>
                <a:spcPts val="325"/>
              </a:spcBef>
              <a:buClrTx/>
              <a:buFontTx/>
              <a:buNone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Risulta invece</a:t>
            </a:r>
            <a:r>
              <a:rPr lang="it-IT" sz="130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it-IT" sz="1300" b="0" u="sng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rPr>
              <a:t>indicativo</a:t>
            </a:r>
            <a:r>
              <a:rPr lang="it-IT" sz="1300" b="0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rPr>
              <a:t> </a:t>
            </a: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l’assetto planivolumetrico schematizzato.</a:t>
            </a:r>
          </a:p>
          <a:p>
            <a:pPr marL="28575" indent="-26988">
              <a:lnSpc>
                <a:spcPct val="80000"/>
              </a:lnSpc>
              <a:spcBef>
                <a:spcPts val="325"/>
              </a:spcBef>
              <a:buClrTx/>
              <a:buFontTx/>
              <a:buNone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endParaRPr lang="it-IT" sz="13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marL="28575" indent="-26988">
              <a:lnSpc>
                <a:spcPct val="80000"/>
              </a:lnSpc>
              <a:spcBef>
                <a:spcPts val="325"/>
              </a:spcBef>
              <a:buClrTx/>
              <a:buFontTx/>
              <a:buNone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La realizzazione degli interventi previsti nel comparto è soggetta di norma a</a:t>
            </a:r>
            <a:r>
              <a:rPr lang="it-IT" sz="130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it-IT" sz="1300" b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rPr>
              <a:t>piano attuativo.</a:t>
            </a:r>
          </a:p>
          <a:p>
            <a:pPr marL="28575" indent="-26988">
              <a:lnSpc>
                <a:spcPct val="80000"/>
              </a:lnSpc>
              <a:spcBef>
                <a:spcPts val="325"/>
              </a:spcBef>
              <a:buClrTx/>
              <a:buFontTx/>
              <a:buNone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endParaRPr lang="it-IT" sz="1300">
              <a:solidFill>
                <a:srgbClr val="FF6600"/>
              </a:solidFill>
              <a:ea typeface="ＭＳ Ｐゴシック" charset="0"/>
              <a:cs typeface="ＭＳ Ｐゴシック" charset="0"/>
            </a:endParaRPr>
          </a:p>
          <a:p>
            <a:pPr marL="28575" indent="-26988">
              <a:lnSpc>
                <a:spcPct val="80000"/>
              </a:lnSpc>
              <a:spcBef>
                <a:spcPts val="325"/>
              </a:spcBef>
              <a:buClrTx/>
              <a:buFontTx/>
              <a:buNone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endParaRPr lang="it-IT" sz="1300">
              <a:solidFill>
                <a:srgbClr val="333399"/>
              </a:solidFill>
              <a:ea typeface="ＭＳ Ｐゴシック" charset="0"/>
              <a:cs typeface="ＭＳ Ｐゴシック" charset="0"/>
            </a:endParaRPr>
          </a:p>
          <a:p>
            <a:pPr marL="28575" indent="-26988">
              <a:lnSpc>
                <a:spcPct val="80000"/>
              </a:lnSpc>
              <a:spcBef>
                <a:spcPts val="325"/>
              </a:spcBef>
              <a:buClrTx/>
              <a:buFontTx/>
              <a:buNone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endParaRPr lang="it-IT" sz="1300">
              <a:solidFill>
                <a:srgbClr val="333399"/>
              </a:solidFill>
              <a:ea typeface="ＭＳ Ｐゴシック" charset="0"/>
              <a:cs typeface="ＭＳ Ｐゴシック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52400" y="152400"/>
            <a:ext cx="8636000" cy="6399213"/>
            <a:chOff x="96" y="96"/>
            <a:chExt cx="5440" cy="4031"/>
          </a:xfrm>
        </p:grpSpPr>
        <p:sp>
          <p:nvSpPr>
            <p:cNvPr id="61444" name="Text Box 4"/>
            <p:cNvSpPr txBox="1">
              <a:spLocks noChangeArrowheads="1"/>
            </p:cNvSpPr>
            <p:nvPr/>
          </p:nvSpPr>
          <p:spPr bwMode="auto">
            <a:xfrm>
              <a:off x="480" y="96"/>
              <a:ext cx="3359" cy="2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96" y="96"/>
              <a:ext cx="5440" cy="4031"/>
              <a:chOff x="96" y="96"/>
              <a:chExt cx="5440" cy="4031"/>
            </a:xfrm>
          </p:grpSpPr>
          <p:sp>
            <p:nvSpPr>
              <p:cNvPr id="61446" name="Line 6"/>
              <p:cNvSpPr>
                <a:spLocks noChangeShapeType="1"/>
              </p:cNvSpPr>
              <p:nvPr/>
            </p:nvSpPr>
            <p:spPr bwMode="auto">
              <a:xfrm>
                <a:off x="96" y="384"/>
                <a:ext cx="5440" cy="0"/>
              </a:xfrm>
              <a:prstGeom prst="line">
                <a:avLst/>
              </a:prstGeom>
              <a:noFill/>
              <a:ln w="15840">
                <a:solidFill>
                  <a:srgbClr val="000099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1447" name="Line 7"/>
              <p:cNvSpPr>
                <a:spLocks noChangeShapeType="1"/>
              </p:cNvSpPr>
              <p:nvPr/>
            </p:nvSpPr>
            <p:spPr bwMode="auto">
              <a:xfrm>
                <a:off x="336" y="96"/>
                <a:ext cx="0" cy="4031"/>
              </a:xfrm>
              <a:prstGeom prst="line">
                <a:avLst/>
              </a:prstGeom>
              <a:noFill/>
              <a:ln w="15840">
                <a:solidFill>
                  <a:srgbClr val="000099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1448" name="Line 8"/>
              <p:cNvSpPr>
                <a:spLocks noChangeShapeType="1"/>
              </p:cNvSpPr>
              <p:nvPr/>
            </p:nvSpPr>
            <p:spPr bwMode="auto">
              <a:xfrm>
                <a:off x="384" y="144"/>
                <a:ext cx="0" cy="3740"/>
              </a:xfrm>
              <a:prstGeom prst="line">
                <a:avLst/>
              </a:prstGeom>
              <a:noFill/>
              <a:ln w="28440">
                <a:solidFill>
                  <a:srgbClr val="FF66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</p:grpSp>
      </p:grpSp>
      <p:sp>
        <p:nvSpPr>
          <p:cNvPr id="61449" name="Rectangle 9"/>
          <p:cNvSpPr>
            <a:spLocks noChangeArrowheads="1"/>
          </p:cNvSpPr>
          <p:nvPr/>
        </p:nvSpPr>
        <p:spPr bwMode="auto">
          <a:xfrm>
            <a:off x="6080125" y="-1111250"/>
            <a:ext cx="914400" cy="457200"/>
          </a:xfrm>
          <a:prstGeom prst="rect">
            <a:avLst/>
          </a:prstGeom>
          <a:solidFill>
            <a:srgbClr val="99FFCC"/>
          </a:solidFill>
          <a:ln w="9360">
            <a:solidFill>
              <a:srgbClr val="99FF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1450" name="Rectangle 10"/>
          <p:cNvSpPr>
            <a:spLocks noChangeArrowheads="1"/>
          </p:cNvSpPr>
          <p:nvPr/>
        </p:nvSpPr>
        <p:spPr bwMode="auto">
          <a:xfrm>
            <a:off x="2651125" y="-1111250"/>
            <a:ext cx="3200400" cy="457200"/>
          </a:xfrm>
          <a:prstGeom prst="rect">
            <a:avLst/>
          </a:prstGeom>
          <a:solidFill>
            <a:srgbClr val="CCFFCC"/>
          </a:solidFill>
          <a:ln w="9360">
            <a:solidFill>
              <a:srgbClr val="99FF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1451" name="Rectangle 11"/>
          <p:cNvSpPr>
            <a:spLocks noChangeArrowheads="1"/>
          </p:cNvSpPr>
          <p:nvPr/>
        </p:nvSpPr>
        <p:spPr bwMode="auto">
          <a:xfrm>
            <a:off x="822325" y="-1816100"/>
            <a:ext cx="1155700" cy="596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>
              <a:spcBef>
                <a:spcPts val="688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100" b="0">
                <a:solidFill>
                  <a:srgbClr val="000099"/>
                </a:solidFill>
                <a:latin typeface="Verdana" charset="0"/>
                <a:ea typeface="ＭＳ Ｐゴシック" charset="0"/>
                <a:cs typeface="ＭＳ Ｐゴシック" charset="0"/>
              </a:rPr>
              <a:t>SCHEDA </a:t>
            </a:r>
          </a:p>
          <a:p>
            <a:pPr algn="l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100" b="0">
                <a:solidFill>
                  <a:srgbClr val="000099"/>
                </a:solidFill>
                <a:latin typeface="Verdana" charset="0"/>
                <a:ea typeface="ＭＳ Ｐゴシック" charset="0"/>
                <a:cs typeface="ＭＳ Ｐゴシック" charset="0"/>
              </a:rPr>
              <a:t>NORMATIVA</a:t>
            </a:r>
          </a:p>
          <a:p>
            <a:pPr algn="l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1100" b="0">
              <a:solidFill>
                <a:srgbClr val="000099"/>
              </a:solidFill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1452" name="Rectangle 12"/>
          <p:cNvSpPr>
            <a:spLocks noChangeArrowheads="1"/>
          </p:cNvSpPr>
          <p:nvPr/>
        </p:nvSpPr>
        <p:spPr bwMode="auto">
          <a:xfrm>
            <a:off x="831850" y="8247063"/>
            <a:ext cx="2022475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>
              <a:spcBef>
                <a:spcPts val="688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100" b="0">
                <a:solidFill>
                  <a:srgbClr val="000099"/>
                </a:solidFill>
                <a:latin typeface="Verdana" charset="0"/>
                <a:ea typeface="ＭＳ Ｐゴシック" charset="0"/>
                <a:cs typeface="ＭＳ Ｐゴシック" charset="0"/>
              </a:rPr>
              <a:t>                                       </a:t>
            </a:r>
          </a:p>
          <a:p>
            <a:pPr algn="l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1100" b="0">
              <a:solidFill>
                <a:srgbClr val="000099"/>
              </a:solidFill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61453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30725" y="692150"/>
            <a:ext cx="4492625" cy="6165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ext Box 1"/>
          <p:cNvSpPr txBox="1">
            <a:spLocks noChangeArrowheads="1"/>
          </p:cNvSpPr>
          <p:nvPr/>
        </p:nvSpPr>
        <p:spPr bwMode="auto">
          <a:xfrm>
            <a:off x="457200" y="277813"/>
            <a:ext cx="8686800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800" b="0">
                <a:solidFill>
                  <a:srgbClr val="FF6600"/>
                </a:solidFill>
                <a:latin typeface="BankGothic Md BT" pitchFamily="32" charset="0"/>
                <a:ea typeface="ＭＳ Ｐゴシック" charset="0"/>
                <a:cs typeface="ＭＳ Ｐゴシック" charset="0"/>
              </a:rPr>
              <a:t>INTERVENTI DI TRASFORMAZIONE DEGLI ASSETTI INSEDIATIVI</a:t>
            </a:r>
          </a:p>
        </p:txBody>
      </p:sp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755650" y="981075"/>
            <a:ext cx="3816350" cy="5111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28575" indent="-26988">
              <a:lnSpc>
                <a:spcPct val="80000"/>
              </a:lnSpc>
              <a:spcBef>
                <a:spcPts val="400"/>
              </a:spcBef>
              <a:buClrTx/>
              <a:buFontTx/>
              <a:buNone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r>
              <a:rPr lang="it-IT" sz="1600" b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rPr>
              <a:t>AREE DI TRASFORMAZIONE At</a:t>
            </a:r>
          </a:p>
          <a:p>
            <a:pPr marL="28575" indent="-26988">
              <a:lnSpc>
                <a:spcPct val="80000"/>
              </a:lnSpc>
              <a:spcBef>
                <a:spcPts val="325"/>
              </a:spcBef>
              <a:buClrTx/>
              <a:buFontTx/>
              <a:buNone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r>
              <a:rPr lang="it-IT" sz="130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</a:t>
            </a:r>
          </a:p>
          <a:p>
            <a:pPr marL="28575" indent="-26988">
              <a:lnSpc>
                <a:spcPct val="80000"/>
              </a:lnSpc>
              <a:spcBef>
                <a:spcPts val="325"/>
              </a:spcBef>
              <a:buClrTx/>
              <a:buFontTx/>
              <a:buNone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endParaRPr lang="it-IT" sz="1300">
              <a:solidFill>
                <a:srgbClr val="FF6600"/>
              </a:solidFill>
              <a:ea typeface="ＭＳ Ｐゴシック" charset="0"/>
              <a:cs typeface="ＭＳ Ｐゴシック" charset="0"/>
            </a:endParaRPr>
          </a:p>
          <a:p>
            <a:pPr marL="28575" indent="-26988">
              <a:lnSpc>
                <a:spcPct val="80000"/>
              </a:lnSpc>
              <a:spcBef>
                <a:spcPts val="325"/>
              </a:spcBef>
              <a:buClrTx/>
              <a:buFontTx/>
              <a:buNone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r>
              <a:rPr lang="it-IT" sz="1400" b="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La scheda riporta altresì</a:t>
            </a: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:</a:t>
            </a:r>
          </a:p>
          <a:p>
            <a:pPr marL="539750" lvl="1" indent="-293688">
              <a:lnSpc>
                <a:spcPct val="80000"/>
              </a:lnSpc>
              <a:spcBef>
                <a:spcPts val="325"/>
              </a:spcBef>
              <a:buClr>
                <a:srgbClr val="333399"/>
              </a:buClr>
              <a:buFont typeface="Arial" charset="0"/>
              <a:buChar char="–"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le invarianti strutturali e i vincoli sovraordinati presenti sull’area di intervento</a:t>
            </a:r>
          </a:p>
          <a:p>
            <a:pPr marL="539750" lvl="1" indent="-293688">
              <a:lnSpc>
                <a:spcPct val="80000"/>
              </a:lnSpc>
              <a:spcBef>
                <a:spcPts val="325"/>
              </a:spcBef>
              <a:buClr>
                <a:srgbClr val="333399"/>
              </a:buClr>
              <a:buFont typeface="Arial" charset="0"/>
              <a:buChar char="–"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la fattibilita’ geologico-idraulica</a:t>
            </a:r>
          </a:p>
          <a:p>
            <a:pPr marL="539750" lvl="1" indent="-293688">
              <a:lnSpc>
                <a:spcPct val="80000"/>
              </a:lnSpc>
              <a:spcBef>
                <a:spcPts val="325"/>
              </a:spcBef>
              <a:buClr>
                <a:srgbClr val="333399"/>
              </a:buClr>
              <a:buFont typeface="Arial" charset="0"/>
              <a:buChar char="–"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le opere di tutela e valorizzazione del paesaggio</a:t>
            </a:r>
          </a:p>
          <a:p>
            <a:pPr marL="539750" lvl="1" indent="-293688">
              <a:lnSpc>
                <a:spcPct val="80000"/>
              </a:lnSpc>
              <a:spcBef>
                <a:spcPts val="325"/>
              </a:spcBef>
              <a:buClr>
                <a:srgbClr val="333399"/>
              </a:buClr>
              <a:buFont typeface="Arial" charset="0"/>
              <a:buChar char="–"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la disciplina in assenza di piano attuativo o in caso di scadenza del quinquennio</a:t>
            </a:r>
          </a:p>
          <a:p>
            <a:pPr marL="539750" lvl="1" indent="-293688">
              <a:lnSpc>
                <a:spcPct val="80000"/>
              </a:lnSpc>
              <a:spcBef>
                <a:spcPts val="325"/>
              </a:spcBef>
              <a:buClr>
                <a:srgbClr val="333399"/>
              </a:buClr>
              <a:buFont typeface="Arial" charset="0"/>
              <a:buChar char="–"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la disciplina successiva alla realizzazione del piano attuativo </a:t>
            </a:r>
          </a:p>
          <a:p>
            <a:pPr marL="539750" lvl="1" indent="-293688">
              <a:lnSpc>
                <a:spcPct val="80000"/>
              </a:lnSpc>
              <a:spcBef>
                <a:spcPts val="325"/>
              </a:spcBef>
              <a:buClrTx/>
              <a:buFontTx/>
              <a:buNone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endParaRPr lang="it-IT" sz="1300">
              <a:solidFill>
                <a:srgbClr val="333399"/>
              </a:solidFill>
              <a:ea typeface="ＭＳ Ｐゴシック" charset="0"/>
              <a:cs typeface="ＭＳ Ｐゴシック" charset="0"/>
            </a:endParaRPr>
          </a:p>
          <a:p>
            <a:pPr marL="28575" indent="-26988">
              <a:lnSpc>
                <a:spcPct val="80000"/>
              </a:lnSpc>
              <a:spcBef>
                <a:spcPts val="325"/>
              </a:spcBef>
              <a:buClrTx/>
              <a:buFontTx/>
              <a:buNone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it-IT" sz="1300" b="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Contenuti innovativi</a:t>
            </a: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:</a:t>
            </a:r>
          </a:p>
          <a:p>
            <a:pPr marL="539750" lvl="1" indent="-293688">
              <a:lnSpc>
                <a:spcPct val="80000"/>
              </a:lnSpc>
              <a:spcBef>
                <a:spcPts val="325"/>
              </a:spcBef>
              <a:buClr>
                <a:srgbClr val="333399"/>
              </a:buClr>
              <a:buFont typeface="Arial" charset="0"/>
              <a:buChar char="–"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per alcune At si ammettono opzioni alternative</a:t>
            </a:r>
          </a:p>
          <a:p>
            <a:pPr marL="539750" lvl="1" indent="-293688">
              <a:lnSpc>
                <a:spcPct val="80000"/>
              </a:lnSpc>
              <a:spcBef>
                <a:spcPts val="325"/>
              </a:spcBef>
              <a:buClr>
                <a:srgbClr val="333399"/>
              </a:buClr>
              <a:buFont typeface="Arial" charset="0"/>
              <a:buChar char="–"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Orientamento verso architettura contemporanea</a:t>
            </a:r>
          </a:p>
          <a:p>
            <a:pPr marL="539750" lvl="1" indent="-293688">
              <a:lnSpc>
                <a:spcPct val="80000"/>
              </a:lnSpc>
              <a:spcBef>
                <a:spcPts val="325"/>
              </a:spcBef>
              <a:buClr>
                <a:srgbClr val="333399"/>
              </a:buClr>
              <a:buFont typeface="Arial" charset="0"/>
              <a:buChar char="–"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Destinazione del 10% degli alloggi per housing sociale per interventi superiori a 15 alloggi</a:t>
            </a:r>
          </a:p>
          <a:p>
            <a:pPr marL="539750" lvl="1" indent="-293688">
              <a:lnSpc>
                <a:spcPct val="80000"/>
              </a:lnSpc>
              <a:spcBef>
                <a:spcPts val="325"/>
              </a:spcBef>
              <a:buClr>
                <a:srgbClr val="333399"/>
              </a:buClr>
              <a:buFont typeface="Arial" charset="0"/>
              <a:buChar char="–"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Per alcune At percorso partecipativo in fase di attuazione dell’intervento</a:t>
            </a:r>
          </a:p>
          <a:p>
            <a:pPr marL="28575" indent="-26988">
              <a:lnSpc>
                <a:spcPct val="80000"/>
              </a:lnSpc>
              <a:spcBef>
                <a:spcPts val="325"/>
              </a:spcBef>
              <a:buClrTx/>
              <a:buFontTx/>
              <a:buNone/>
              <a:tabLst>
                <a:tab pos="598488" algn="l"/>
                <a:tab pos="1512888" algn="l"/>
                <a:tab pos="2427288" algn="l"/>
                <a:tab pos="3341688" algn="l"/>
                <a:tab pos="4256088" algn="l"/>
                <a:tab pos="5170488" algn="l"/>
                <a:tab pos="6084888" algn="l"/>
                <a:tab pos="6999288" algn="l"/>
                <a:tab pos="7913688" algn="l"/>
                <a:tab pos="8828088" algn="l"/>
                <a:tab pos="9742488" algn="l"/>
              </a:tabLst>
            </a:pPr>
            <a:endParaRPr lang="it-IT" sz="1300">
              <a:solidFill>
                <a:srgbClr val="333399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762000" y="152400"/>
            <a:ext cx="5334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52400" y="152400"/>
            <a:ext cx="8636000" cy="6399213"/>
            <a:chOff x="96" y="96"/>
            <a:chExt cx="5440" cy="4031"/>
          </a:xfrm>
        </p:grpSpPr>
        <p:sp>
          <p:nvSpPr>
            <p:cNvPr id="62469" name="Line 5"/>
            <p:cNvSpPr>
              <a:spLocks noChangeShapeType="1"/>
            </p:cNvSpPr>
            <p:nvPr/>
          </p:nvSpPr>
          <p:spPr bwMode="auto">
            <a:xfrm>
              <a:off x="96" y="384"/>
              <a:ext cx="5440" cy="0"/>
            </a:xfrm>
            <a:prstGeom prst="line">
              <a:avLst/>
            </a:prstGeom>
            <a:noFill/>
            <a:ln w="15840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62470" name="Line 6"/>
            <p:cNvSpPr>
              <a:spLocks noChangeShapeType="1"/>
            </p:cNvSpPr>
            <p:nvPr/>
          </p:nvSpPr>
          <p:spPr bwMode="auto">
            <a:xfrm>
              <a:off x="336" y="96"/>
              <a:ext cx="0" cy="4031"/>
            </a:xfrm>
            <a:prstGeom prst="line">
              <a:avLst/>
            </a:prstGeom>
            <a:noFill/>
            <a:ln w="15840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62471" name="Line 7"/>
            <p:cNvSpPr>
              <a:spLocks noChangeShapeType="1"/>
            </p:cNvSpPr>
            <p:nvPr/>
          </p:nvSpPr>
          <p:spPr bwMode="auto">
            <a:xfrm>
              <a:off x="384" y="144"/>
              <a:ext cx="0" cy="3740"/>
            </a:xfrm>
            <a:prstGeom prst="line">
              <a:avLst/>
            </a:prstGeom>
            <a:noFill/>
            <a:ln w="28440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62472" name="Rectangle 8"/>
          <p:cNvSpPr>
            <a:spLocks noChangeArrowheads="1"/>
          </p:cNvSpPr>
          <p:nvPr/>
        </p:nvSpPr>
        <p:spPr bwMode="auto">
          <a:xfrm>
            <a:off x="6080125" y="-1111250"/>
            <a:ext cx="914400" cy="457200"/>
          </a:xfrm>
          <a:prstGeom prst="rect">
            <a:avLst/>
          </a:prstGeom>
          <a:solidFill>
            <a:srgbClr val="99FFCC"/>
          </a:solidFill>
          <a:ln w="9360">
            <a:solidFill>
              <a:srgbClr val="99FF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2651125" y="-1111250"/>
            <a:ext cx="3200400" cy="457200"/>
          </a:xfrm>
          <a:prstGeom prst="rect">
            <a:avLst/>
          </a:prstGeom>
          <a:solidFill>
            <a:srgbClr val="CCFFCC"/>
          </a:solidFill>
          <a:ln w="9360">
            <a:solidFill>
              <a:srgbClr val="99FF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822325" y="-1816100"/>
            <a:ext cx="1155700" cy="596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>
              <a:spcBef>
                <a:spcPts val="688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100" b="0">
                <a:solidFill>
                  <a:srgbClr val="000099"/>
                </a:solidFill>
                <a:latin typeface="Verdana" charset="0"/>
                <a:ea typeface="ＭＳ Ｐゴシック" charset="0"/>
                <a:cs typeface="ＭＳ Ｐゴシック" charset="0"/>
              </a:rPr>
              <a:t>SCHEDA </a:t>
            </a:r>
          </a:p>
          <a:p>
            <a:pPr algn="l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100" b="0">
                <a:solidFill>
                  <a:srgbClr val="000099"/>
                </a:solidFill>
                <a:latin typeface="Verdana" charset="0"/>
                <a:ea typeface="ＭＳ Ｐゴシック" charset="0"/>
                <a:cs typeface="ＭＳ Ｐゴシック" charset="0"/>
              </a:rPr>
              <a:t>NORMATIVA</a:t>
            </a:r>
          </a:p>
          <a:p>
            <a:pPr algn="l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1100" b="0">
              <a:solidFill>
                <a:srgbClr val="000099"/>
              </a:solidFill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2475" name="Rectangle 11"/>
          <p:cNvSpPr>
            <a:spLocks noChangeArrowheads="1"/>
          </p:cNvSpPr>
          <p:nvPr/>
        </p:nvSpPr>
        <p:spPr bwMode="auto">
          <a:xfrm>
            <a:off x="831850" y="8247063"/>
            <a:ext cx="2022475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>
              <a:spcBef>
                <a:spcPts val="688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100" b="0">
                <a:solidFill>
                  <a:srgbClr val="000099"/>
                </a:solidFill>
                <a:latin typeface="Verdana" charset="0"/>
                <a:ea typeface="ＭＳ Ｐゴシック" charset="0"/>
                <a:cs typeface="ＭＳ Ｐゴシック" charset="0"/>
              </a:rPr>
              <a:t>                                       </a:t>
            </a:r>
          </a:p>
          <a:p>
            <a:pPr algn="l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1100" b="0">
              <a:solidFill>
                <a:srgbClr val="000099"/>
              </a:solidFill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62476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692150"/>
            <a:ext cx="4492625" cy="6165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ext Box 1"/>
          <p:cNvSpPr txBox="1">
            <a:spLocks noChangeArrowheads="1"/>
          </p:cNvSpPr>
          <p:nvPr/>
        </p:nvSpPr>
        <p:spPr bwMode="auto">
          <a:xfrm>
            <a:off x="457200" y="277813"/>
            <a:ext cx="8686800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800" b="0">
                <a:solidFill>
                  <a:srgbClr val="FF6600"/>
                </a:solidFill>
                <a:latin typeface="BankGothic Md BT" pitchFamily="32" charset="0"/>
                <a:ea typeface="ＭＳ Ｐゴシック" charset="0"/>
                <a:cs typeface="ＭＳ Ｐゴシック" charset="0"/>
              </a:rPr>
              <a:t>INTERVENTI DI TRASFORMAZIONE DEGLI ASSETTI INSEDIATIVI</a:t>
            </a:r>
          </a:p>
        </p:txBody>
      </p:sp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6080125" y="-1111250"/>
            <a:ext cx="914400" cy="457200"/>
          </a:xfrm>
          <a:prstGeom prst="rect">
            <a:avLst/>
          </a:prstGeom>
          <a:solidFill>
            <a:srgbClr val="99FFCC"/>
          </a:solidFill>
          <a:ln w="9360">
            <a:solidFill>
              <a:srgbClr val="99FF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2651125" y="-1111250"/>
            <a:ext cx="3200400" cy="457200"/>
          </a:xfrm>
          <a:prstGeom prst="rect">
            <a:avLst/>
          </a:prstGeom>
          <a:solidFill>
            <a:srgbClr val="CCFFCC"/>
          </a:solidFill>
          <a:ln w="9360">
            <a:solidFill>
              <a:srgbClr val="99FF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822325" y="-1816100"/>
            <a:ext cx="1155700" cy="596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>
              <a:spcBef>
                <a:spcPts val="688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100" b="0">
                <a:solidFill>
                  <a:srgbClr val="000099"/>
                </a:solidFill>
                <a:latin typeface="Verdana" charset="0"/>
                <a:ea typeface="ＭＳ Ｐゴシック" charset="0"/>
                <a:cs typeface="ＭＳ Ｐゴシック" charset="0"/>
              </a:rPr>
              <a:t>SCHEDA </a:t>
            </a:r>
          </a:p>
          <a:p>
            <a:pPr algn="l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100" b="0">
                <a:solidFill>
                  <a:srgbClr val="000099"/>
                </a:solidFill>
                <a:latin typeface="Verdana" charset="0"/>
                <a:ea typeface="ＭＳ Ｐゴシック" charset="0"/>
                <a:cs typeface="ＭＳ Ｐゴシック" charset="0"/>
              </a:rPr>
              <a:t>NORMATIVA</a:t>
            </a:r>
          </a:p>
          <a:p>
            <a:pPr algn="l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1100" b="0">
              <a:solidFill>
                <a:srgbClr val="000099"/>
              </a:solidFill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831850" y="8247063"/>
            <a:ext cx="2022475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>
              <a:spcBef>
                <a:spcPts val="688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100" b="0">
                <a:solidFill>
                  <a:srgbClr val="000099"/>
                </a:solidFill>
                <a:latin typeface="Verdana" charset="0"/>
                <a:ea typeface="ＭＳ Ｐゴシック" charset="0"/>
                <a:cs typeface="ＭＳ Ｐゴシック" charset="0"/>
              </a:rPr>
              <a:t>                                       </a:t>
            </a:r>
          </a:p>
          <a:p>
            <a:pPr algn="l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1100" b="0">
              <a:solidFill>
                <a:srgbClr val="000099"/>
              </a:solidFill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52400" y="152400"/>
            <a:ext cx="8696325" cy="6399213"/>
            <a:chOff x="96" y="96"/>
            <a:chExt cx="5478" cy="4031"/>
          </a:xfrm>
        </p:grpSpPr>
        <p:sp>
          <p:nvSpPr>
            <p:cNvPr id="63495" name="Text Box 7"/>
            <p:cNvSpPr txBox="1">
              <a:spLocks noChangeArrowheads="1"/>
            </p:cNvSpPr>
            <p:nvPr/>
          </p:nvSpPr>
          <p:spPr bwMode="auto">
            <a:xfrm>
              <a:off x="480" y="96"/>
              <a:ext cx="3359" cy="28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96" y="96"/>
              <a:ext cx="5440" cy="4031"/>
              <a:chOff x="96" y="96"/>
              <a:chExt cx="5440" cy="4031"/>
            </a:xfrm>
          </p:grpSpPr>
          <p:sp>
            <p:nvSpPr>
              <p:cNvPr id="63497" name="Line 9"/>
              <p:cNvSpPr>
                <a:spLocks noChangeShapeType="1"/>
              </p:cNvSpPr>
              <p:nvPr/>
            </p:nvSpPr>
            <p:spPr bwMode="auto">
              <a:xfrm>
                <a:off x="96" y="384"/>
                <a:ext cx="5440" cy="0"/>
              </a:xfrm>
              <a:prstGeom prst="line">
                <a:avLst/>
              </a:prstGeom>
              <a:noFill/>
              <a:ln w="15840">
                <a:solidFill>
                  <a:srgbClr val="000099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3498" name="Line 10"/>
              <p:cNvSpPr>
                <a:spLocks noChangeShapeType="1"/>
              </p:cNvSpPr>
              <p:nvPr/>
            </p:nvSpPr>
            <p:spPr bwMode="auto">
              <a:xfrm>
                <a:off x="336" y="96"/>
                <a:ext cx="0" cy="4031"/>
              </a:xfrm>
              <a:prstGeom prst="line">
                <a:avLst/>
              </a:prstGeom>
              <a:noFill/>
              <a:ln w="15840">
                <a:solidFill>
                  <a:srgbClr val="000099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3499" name="Line 11"/>
              <p:cNvSpPr>
                <a:spLocks noChangeShapeType="1"/>
              </p:cNvSpPr>
              <p:nvPr/>
            </p:nvSpPr>
            <p:spPr bwMode="auto">
              <a:xfrm>
                <a:off x="384" y="144"/>
                <a:ext cx="0" cy="3740"/>
              </a:xfrm>
              <a:prstGeom prst="line">
                <a:avLst/>
              </a:prstGeom>
              <a:noFill/>
              <a:ln w="28440">
                <a:solidFill>
                  <a:srgbClr val="FF66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</p:grpSp>
        <p:sp>
          <p:nvSpPr>
            <p:cNvPr id="63500" name="Rectangle 12"/>
            <p:cNvSpPr>
              <a:spLocks noChangeArrowheads="1"/>
            </p:cNvSpPr>
            <p:nvPr/>
          </p:nvSpPr>
          <p:spPr bwMode="auto">
            <a:xfrm>
              <a:off x="521" y="1025"/>
              <a:ext cx="5053" cy="294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>
                <a:lnSpc>
                  <a:spcPct val="90000"/>
                </a:lnSpc>
                <a:spcBef>
                  <a:spcPts val="425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it-IT" sz="1700">
                  <a:solidFill>
                    <a:srgbClr val="333399"/>
                  </a:solidFill>
                  <a:ea typeface="ＭＳ Ｐゴシック" charset="0"/>
                  <a:cs typeface="ＭＳ Ｐゴシック" charset="0"/>
                </a:rPr>
                <a:t>Gli ambiti realizzati o in corso di realizzazione tramite strumenti urbanistici attuativi approvati e convenzionati sono equiparati a tessuti urbani consolidati, come ”tessuti a progettazione urbanistica unitaria”. Ad essi si applica la disciplina definita in sede di approvazione dello strumento urbanistico attuativo. Ad avvenuta realizzazione e alla scadenza della validità dello strumento urbanistico attuativo, vale la disciplina di Regolamento urbanistico relativa ai tessuti, alle dotazioni territoriali e a quant’altro specificato nella scheda relativa.</a:t>
              </a:r>
            </a:p>
            <a:p>
              <a:pPr>
                <a:lnSpc>
                  <a:spcPct val="90000"/>
                </a:lnSpc>
                <a:spcBef>
                  <a:spcPts val="425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it-IT" sz="1700">
                <a:solidFill>
                  <a:srgbClr val="333399"/>
                </a:solidFill>
                <a:ea typeface="ＭＳ Ｐゴシック" charset="0"/>
                <a:cs typeface="ＭＳ Ｐゴシック" charset="0"/>
              </a:endParaRPr>
            </a:p>
            <a:p>
              <a:pPr>
                <a:lnSpc>
                  <a:spcPct val="90000"/>
                </a:lnSpc>
                <a:spcBef>
                  <a:spcPts val="425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it-IT" sz="1700">
                  <a:solidFill>
                    <a:srgbClr val="333399"/>
                  </a:solidFill>
                  <a:ea typeface="ＭＳ Ｐゴシック" charset="0"/>
                  <a:cs typeface="ＭＳ Ｐゴシック" charset="0"/>
                </a:rPr>
                <a:t>Ove il Regolamento urbanistico introduca modifiche ai contenuti di detti piani, la loro attuazione è ammessa solo per le parti non modificate; mentre per queste ultime si dovrà procedere tramite variante al piano attuativo, in conformità con il Regolamento Urbanistico. </a:t>
              </a:r>
            </a:p>
            <a:p>
              <a:pPr>
                <a:lnSpc>
                  <a:spcPct val="90000"/>
                </a:lnSpc>
                <a:spcBef>
                  <a:spcPts val="425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it-IT" sz="1700">
                <a:solidFill>
                  <a:srgbClr val="333399"/>
                </a:solidFill>
                <a:ea typeface="ＭＳ Ｐゴシック" charset="0"/>
                <a:cs typeface="ＭＳ Ｐゴシック" charset="0"/>
              </a:endParaRPr>
            </a:p>
            <a:p>
              <a:pPr>
                <a:lnSpc>
                  <a:spcPct val="90000"/>
                </a:lnSpc>
                <a:spcBef>
                  <a:spcPts val="425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it-IT" sz="1700">
                <a:solidFill>
                  <a:srgbClr val="333399"/>
                </a:solidFill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3501" name="Rectangle 13"/>
            <p:cNvSpPr>
              <a:spLocks noChangeArrowheads="1"/>
            </p:cNvSpPr>
            <p:nvPr/>
          </p:nvSpPr>
          <p:spPr bwMode="auto">
            <a:xfrm>
              <a:off x="558" y="591"/>
              <a:ext cx="3546" cy="29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/>
            <a:lstStyle/>
            <a:p>
              <a:pPr algn="l">
                <a:spcBef>
                  <a:spcPct val="0"/>
                </a:spcBef>
                <a:buClrTx/>
                <a:buFontTx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it-IT" sz="2000" b="0">
                  <a:solidFill>
                    <a:srgbClr val="FF6600"/>
                  </a:solidFill>
                  <a:ea typeface="ＭＳ Ｐゴシック" charset="0"/>
                  <a:cs typeface="ＭＳ Ｐゴシック" charset="0"/>
                </a:rPr>
                <a:t>PIANI ATTUATIVI VIGENTI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ext Box 1"/>
          <p:cNvSpPr txBox="1">
            <a:spLocks noChangeArrowheads="1"/>
          </p:cNvSpPr>
          <p:nvPr/>
        </p:nvSpPr>
        <p:spPr bwMode="auto">
          <a:xfrm>
            <a:off x="457200" y="277813"/>
            <a:ext cx="8686800" cy="1139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800" b="0">
                <a:solidFill>
                  <a:srgbClr val="FF6600"/>
                </a:solidFill>
                <a:latin typeface="BankGothic Md BT" pitchFamily="32" charset="0"/>
                <a:ea typeface="ＭＳ Ｐゴシック" charset="0"/>
                <a:cs typeface="ＭＳ Ｐゴシック" charset="0"/>
              </a:rPr>
              <a:t>INTERVENTI DI TRASFORMAZIONE DEGLI ASSETTI INSEDIATIVI</a:t>
            </a:r>
          </a:p>
        </p:txBody>
      </p:sp>
      <p:sp>
        <p:nvSpPr>
          <p:cNvPr id="64514" name="Text Box 2"/>
          <p:cNvSpPr txBox="1">
            <a:spLocks noChangeArrowheads="1"/>
          </p:cNvSpPr>
          <p:nvPr/>
        </p:nvSpPr>
        <p:spPr bwMode="auto">
          <a:xfrm>
            <a:off x="611188" y="1484313"/>
            <a:ext cx="3600450" cy="4032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28575" indent="-26988">
              <a:lnSpc>
                <a:spcPct val="80000"/>
              </a:lnSpc>
              <a:spcBef>
                <a:spcPts val="325"/>
              </a:spcBef>
              <a:buClrTx/>
              <a:buFontTx/>
              <a:buNone/>
              <a:tabLst>
                <a:tab pos="28575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30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	</a:t>
            </a:r>
          </a:p>
          <a:p>
            <a:pPr marL="28575" indent="-26988">
              <a:lnSpc>
                <a:spcPct val="80000"/>
              </a:lnSpc>
              <a:spcBef>
                <a:spcPts val="325"/>
              </a:spcBef>
              <a:buClrTx/>
              <a:buFontTx/>
              <a:buNone/>
              <a:tabLst>
                <a:tab pos="28575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endParaRPr lang="it-IT" sz="1300">
              <a:solidFill>
                <a:srgbClr val="FF6600"/>
              </a:solidFill>
              <a:ea typeface="ＭＳ Ｐゴシック" charset="0"/>
              <a:cs typeface="ＭＳ Ｐゴシック" charset="0"/>
            </a:endParaRPr>
          </a:p>
          <a:p>
            <a:pPr marL="28575" indent="-26988">
              <a:lnSpc>
                <a:spcPct val="80000"/>
              </a:lnSpc>
              <a:spcBef>
                <a:spcPts val="350"/>
              </a:spcBef>
              <a:buClrTx/>
              <a:buFontTx/>
              <a:buNone/>
              <a:tabLst>
                <a:tab pos="28575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400" b="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La scheda riporta :</a:t>
            </a:r>
          </a:p>
          <a:p>
            <a:pPr marL="539750" lvl="1" indent="-293688">
              <a:lnSpc>
                <a:spcPct val="80000"/>
              </a:lnSpc>
              <a:spcBef>
                <a:spcPts val="325"/>
              </a:spcBef>
              <a:buClr>
                <a:srgbClr val="333399"/>
              </a:buClr>
              <a:buFont typeface="Arial" charset="0"/>
              <a:buChar char="–"/>
              <a:tabLst>
                <a:tab pos="28575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Estremi adozione e approvazione</a:t>
            </a:r>
          </a:p>
          <a:p>
            <a:pPr marL="539750" lvl="1" indent="-293688">
              <a:lnSpc>
                <a:spcPct val="80000"/>
              </a:lnSpc>
              <a:spcBef>
                <a:spcPts val="325"/>
              </a:spcBef>
              <a:buClr>
                <a:srgbClr val="333399"/>
              </a:buClr>
              <a:buFont typeface="Arial" charset="0"/>
              <a:buChar char="–"/>
              <a:tabLst>
                <a:tab pos="28575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Validità del piano</a:t>
            </a:r>
          </a:p>
          <a:p>
            <a:pPr marL="539750" lvl="1" indent="-293688">
              <a:lnSpc>
                <a:spcPct val="80000"/>
              </a:lnSpc>
              <a:spcBef>
                <a:spcPts val="325"/>
              </a:spcBef>
              <a:buClr>
                <a:srgbClr val="333399"/>
              </a:buClr>
              <a:buFont typeface="Arial" charset="0"/>
              <a:buChar char="–"/>
              <a:tabLst>
                <a:tab pos="28575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Finalità </a:t>
            </a:r>
          </a:p>
          <a:p>
            <a:pPr marL="539750" lvl="1" indent="-293688">
              <a:lnSpc>
                <a:spcPct val="80000"/>
              </a:lnSpc>
              <a:spcBef>
                <a:spcPts val="325"/>
              </a:spcBef>
              <a:buClr>
                <a:srgbClr val="333399"/>
              </a:buClr>
              <a:buFont typeface="Arial" charset="0"/>
              <a:buChar char="–"/>
              <a:tabLst>
                <a:tab pos="28575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Modalità di attuazione </a:t>
            </a:r>
          </a:p>
          <a:p>
            <a:pPr marL="539750" lvl="1" indent="-293688">
              <a:lnSpc>
                <a:spcPct val="80000"/>
              </a:lnSpc>
              <a:spcBef>
                <a:spcPts val="325"/>
              </a:spcBef>
              <a:buClr>
                <a:srgbClr val="333399"/>
              </a:buClr>
              <a:buFont typeface="Arial" charset="0"/>
              <a:buChar char="–"/>
              <a:tabLst>
                <a:tab pos="28575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Descrizione del piano</a:t>
            </a:r>
          </a:p>
          <a:p>
            <a:pPr marL="539750" lvl="1" indent="-293688">
              <a:lnSpc>
                <a:spcPct val="80000"/>
              </a:lnSpc>
              <a:spcBef>
                <a:spcPts val="325"/>
              </a:spcBef>
              <a:buClr>
                <a:srgbClr val="333399"/>
              </a:buClr>
              <a:buFont typeface="Arial" charset="0"/>
              <a:buChar char="–"/>
              <a:tabLst>
                <a:tab pos="28575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Norme Tecniche di Attuazione</a:t>
            </a:r>
          </a:p>
          <a:p>
            <a:pPr marL="539750" lvl="1" indent="-293688">
              <a:lnSpc>
                <a:spcPct val="80000"/>
              </a:lnSpc>
              <a:spcBef>
                <a:spcPts val="325"/>
              </a:spcBef>
              <a:buClr>
                <a:srgbClr val="333399"/>
              </a:buClr>
              <a:buFont typeface="Arial" charset="0"/>
              <a:buChar char="–"/>
              <a:tabLst>
                <a:tab pos="28575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Dimensionamento</a:t>
            </a:r>
          </a:p>
          <a:p>
            <a:pPr marL="539750" lvl="1" indent="-293688">
              <a:lnSpc>
                <a:spcPct val="80000"/>
              </a:lnSpc>
              <a:spcBef>
                <a:spcPts val="325"/>
              </a:spcBef>
              <a:buClr>
                <a:srgbClr val="333399"/>
              </a:buClr>
              <a:buFont typeface="Arial" charset="0"/>
              <a:buChar char="–"/>
              <a:tabLst>
                <a:tab pos="28575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Stato di attuazione</a:t>
            </a:r>
          </a:p>
          <a:p>
            <a:pPr marL="539750" lvl="1" indent="-293688">
              <a:lnSpc>
                <a:spcPct val="80000"/>
              </a:lnSpc>
              <a:spcBef>
                <a:spcPts val="325"/>
              </a:spcBef>
              <a:buClr>
                <a:srgbClr val="333399"/>
              </a:buClr>
              <a:buFont typeface="Arial" charset="0"/>
              <a:buChar char="–"/>
              <a:tabLst>
                <a:tab pos="28575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Disciplina del RU alla scadenza del Piano e modalità di attuazione</a:t>
            </a:r>
          </a:p>
          <a:p>
            <a:pPr marL="539750" lvl="1" indent="-293688">
              <a:lnSpc>
                <a:spcPct val="80000"/>
              </a:lnSpc>
              <a:spcBef>
                <a:spcPts val="325"/>
              </a:spcBef>
              <a:buClrTx/>
              <a:buFontTx/>
              <a:buNone/>
              <a:tabLst>
                <a:tab pos="28575" algn="l"/>
                <a:tab pos="912813" algn="l"/>
                <a:tab pos="1827213" algn="l"/>
                <a:tab pos="2741613" algn="l"/>
                <a:tab pos="3656013" algn="l"/>
                <a:tab pos="4570413" algn="l"/>
                <a:tab pos="5484813" algn="l"/>
                <a:tab pos="6399213" algn="l"/>
                <a:tab pos="7313613" algn="l"/>
                <a:tab pos="8228013" algn="l"/>
                <a:tab pos="9142413" algn="l"/>
                <a:tab pos="10056813" algn="l"/>
              </a:tabLst>
            </a:pPr>
            <a:r>
              <a:rPr lang="it-IT" sz="1300">
                <a:solidFill>
                  <a:srgbClr val="333399"/>
                </a:solidFill>
                <a:ea typeface="ＭＳ Ｐゴシック" charset="0"/>
                <a:cs typeface="ＭＳ Ｐゴシック" charset="0"/>
              </a:rPr>
              <a:t>	</a:t>
            </a:r>
          </a:p>
        </p:txBody>
      </p:sp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762000" y="152400"/>
            <a:ext cx="5334000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52400" y="152400"/>
            <a:ext cx="8636000" cy="6399213"/>
            <a:chOff x="96" y="96"/>
            <a:chExt cx="5440" cy="4031"/>
          </a:xfrm>
        </p:grpSpPr>
        <p:sp>
          <p:nvSpPr>
            <p:cNvPr id="64517" name="Line 5"/>
            <p:cNvSpPr>
              <a:spLocks noChangeShapeType="1"/>
            </p:cNvSpPr>
            <p:nvPr/>
          </p:nvSpPr>
          <p:spPr bwMode="auto">
            <a:xfrm>
              <a:off x="96" y="384"/>
              <a:ext cx="5440" cy="0"/>
            </a:xfrm>
            <a:prstGeom prst="line">
              <a:avLst/>
            </a:prstGeom>
            <a:noFill/>
            <a:ln w="15840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64518" name="Line 6"/>
            <p:cNvSpPr>
              <a:spLocks noChangeShapeType="1"/>
            </p:cNvSpPr>
            <p:nvPr/>
          </p:nvSpPr>
          <p:spPr bwMode="auto">
            <a:xfrm>
              <a:off x="336" y="96"/>
              <a:ext cx="0" cy="4031"/>
            </a:xfrm>
            <a:prstGeom prst="line">
              <a:avLst/>
            </a:prstGeom>
            <a:noFill/>
            <a:ln w="15840">
              <a:solidFill>
                <a:srgbClr val="000099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  <p:sp>
          <p:nvSpPr>
            <p:cNvPr id="64519" name="Line 7"/>
            <p:cNvSpPr>
              <a:spLocks noChangeShapeType="1"/>
            </p:cNvSpPr>
            <p:nvPr/>
          </p:nvSpPr>
          <p:spPr bwMode="auto">
            <a:xfrm>
              <a:off x="384" y="144"/>
              <a:ext cx="0" cy="3740"/>
            </a:xfrm>
            <a:prstGeom prst="line">
              <a:avLst/>
            </a:prstGeom>
            <a:noFill/>
            <a:ln w="28440">
              <a:solidFill>
                <a:srgbClr val="FF660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6080125" y="-1111250"/>
            <a:ext cx="914400" cy="457200"/>
          </a:xfrm>
          <a:prstGeom prst="rect">
            <a:avLst/>
          </a:prstGeom>
          <a:solidFill>
            <a:srgbClr val="99FFCC"/>
          </a:solidFill>
          <a:ln w="9360">
            <a:solidFill>
              <a:srgbClr val="99FF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4521" name="Rectangle 9"/>
          <p:cNvSpPr>
            <a:spLocks noChangeArrowheads="1"/>
          </p:cNvSpPr>
          <p:nvPr/>
        </p:nvSpPr>
        <p:spPr bwMode="auto">
          <a:xfrm>
            <a:off x="2651125" y="-1111250"/>
            <a:ext cx="3200400" cy="457200"/>
          </a:xfrm>
          <a:prstGeom prst="rect">
            <a:avLst/>
          </a:prstGeom>
          <a:solidFill>
            <a:srgbClr val="CCFFCC"/>
          </a:solidFill>
          <a:ln w="9360">
            <a:solidFill>
              <a:srgbClr val="99FF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4522" name="Rectangle 10"/>
          <p:cNvSpPr>
            <a:spLocks noChangeArrowheads="1"/>
          </p:cNvSpPr>
          <p:nvPr/>
        </p:nvSpPr>
        <p:spPr bwMode="auto">
          <a:xfrm>
            <a:off x="822325" y="-1816100"/>
            <a:ext cx="1155700" cy="596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>
              <a:spcBef>
                <a:spcPts val="688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100" b="0">
                <a:solidFill>
                  <a:srgbClr val="000099"/>
                </a:solidFill>
                <a:latin typeface="Verdana" charset="0"/>
                <a:ea typeface="ＭＳ Ｐゴシック" charset="0"/>
                <a:cs typeface="ＭＳ Ｐゴシック" charset="0"/>
              </a:rPr>
              <a:t>SCHEDA </a:t>
            </a:r>
          </a:p>
          <a:p>
            <a:pPr algn="l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100" b="0">
                <a:solidFill>
                  <a:srgbClr val="000099"/>
                </a:solidFill>
                <a:latin typeface="Verdana" charset="0"/>
                <a:ea typeface="ＭＳ Ｐゴシック" charset="0"/>
                <a:cs typeface="ＭＳ Ｐゴシック" charset="0"/>
              </a:rPr>
              <a:t>NORMATIVA</a:t>
            </a:r>
          </a:p>
          <a:p>
            <a:pPr algn="l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1100" b="0">
              <a:solidFill>
                <a:srgbClr val="000099"/>
              </a:solidFill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4523" name="Rectangle 11"/>
          <p:cNvSpPr>
            <a:spLocks noChangeArrowheads="1"/>
          </p:cNvSpPr>
          <p:nvPr/>
        </p:nvSpPr>
        <p:spPr bwMode="auto">
          <a:xfrm>
            <a:off x="831850" y="8247063"/>
            <a:ext cx="2022475" cy="428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l">
              <a:spcBef>
                <a:spcPts val="688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100" b="0">
                <a:solidFill>
                  <a:srgbClr val="000099"/>
                </a:solidFill>
                <a:latin typeface="Verdana" charset="0"/>
                <a:ea typeface="ＭＳ Ｐゴシック" charset="0"/>
                <a:cs typeface="ＭＳ Ｐゴシック" charset="0"/>
              </a:rPr>
              <a:t>                                       </a:t>
            </a:r>
          </a:p>
          <a:p>
            <a:pPr algn="l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1100" b="0">
              <a:solidFill>
                <a:srgbClr val="000099"/>
              </a:solidFill>
              <a:latin typeface="Verdan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64524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37038" y="1052513"/>
            <a:ext cx="4794250" cy="51847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4525" name="Rectangle 13"/>
          <p:cNvSpPr>
            <a:spLocks noChangeArrowheads="1"/>
          </p:cNvSpPr>
          <p:nvPr/>
        </p:nvSpPr>
        <p:spPr bwMode="auto">
          <a:xfrm>
            <a:off x="611188" y="938213"/>
            <a:ext cx="5630862" cy="4746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/>
          <a:lstStyle/>
          <a:p>
            <a:pPr algn="l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2000" b="0">
                <a:solidFill>
                  <a:srgbClr val="FF6600"/>
                </a:solidFill>
                <a:ea typeface="ＭＳ Ｐゴシック" charset="0"/>
                <a:cs typeface="ＭＳ Ｐゴシック" charset="0"/>
              </a:rPr>
              <a:t>PIANI ATTUATIVI VIGENTI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458200" cy="7075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2200" b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2200" b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3800" b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nkGothic Md BT" pitchFamily="32" charset="0"/>
                <a:ea typeface="ＭＳ Ｐゴシック" charset="0"/>
                <a:cs typeface="ＭＳ Ｐゴシック" charset="0"/>
              </a:rPr>
              <a:t>IL DIMENSIONAMENTO </a:t>
            </a: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3800" b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nkGothic Md BT" pitchFamily="32" charset="0"/>
                <a:ea typeface="ＭＳ Ｐゴシック" charset="0"/>
                <a:cs typeface="ＭＳ Ｐゴシック" charset="0"/>
              </a:rPr>
              <a:t>DEL </a:t>
            </a: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3800" b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nkGothic Md BT" pitchFamily="32" charset="0"/>
                <a:ea typeface="ＭＳ Ｐゴシック" charset="0"/>
                <a:cs typeface="ＭＳ Ｐゴシック" charset="0"/>
              </a:rPr>
              <a:t>REGOLAMENTO URBANISTICO</a:t>
            </a: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600" b="0"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600" b="0"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BBE0E3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  <a:p>
            <a:pPr algn="ctr">
              <a:spcBef>
                <a:spcPct val="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it-IT" sz="3800" b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ankGothic Md BT" pitchFamily="32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52400" y="125413"/>
            <a:ext cx="8739188" cy="6699250"/>
            <a:chOff x="96" y="79"/>
            <a:chExt cx="5505" cy="4220"/>
          </a:xfrm>
        </p:grpSpPr>
        <p:sp>
          <p:nvSpPr>
            <p:cNvPr id="66562" name="Rectangle 2"/>
            <p:cNvSpPr>
              <a:spLocks noChangeArrowheads="1"/>
            </p:cNvSpPr>
            <p:nvPr/>
          </p:nvSpPr>
          <p:spPr bwMode="auto">
            <a:xfrm>
              <a:off x="612" y="436"/>
              <a:ext cx="4127" cy="504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marL="355600" indent="-354013">
                <a:lnSpc>
                  <a:spcPct val="90000"/>
                </a:lnSpc>
                <a:spcBef>
                  <a:spcPts val="1250"/>
                </a:spcBef>
                <a:buClrTx/>
                <a:buFontTx/>
                <a:buNone/>
                <a:tabLst>
                  <a:tab pos="355600" algn="l"/>
                  <a:tab pos="1270000" algn="l"/>
                  <a:tab pos="2184400" algn="l"/>
                  <a:tab pos="3098800" algn="l"/>
                  <a:tab pos="4013200" algn="l"/>
                  <a:tab pos="4927600" algn="l"/>
                  <a:tab pos="5842000" algn="l"/>
                  <a:tab pos="6756400" algn="l"/>
                  <a:tab pos="7670800" algn="l"/>
                  <a:tab pos="8585200" algn="l"/>
                  <a:tab pos="9499600" algn="l"/>
                  <a:tab pos="10414000" algn="l"/>
                </a:tabLst>
              </a:pPr>
              <a:r>
                <a:rPr lang="it-IT" sz="2000" b="0">
                  <a:solidFill>
                    <a:srgbClr val="FF66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ＭＳ Ｐゴシック" charset="0"/>
                  <a:cs typeface="ＭＳ Ｐゴシック" charset="0"/>
                </a:rPr>
                <a:t>DIMENSIONAMENTO - RESIDENZIALE</a:t>
              </a:r>
            </a:p>
            <a:p>
              <a:pPr marL="355600" indent="-354013">
                <a:lnSpc>
                  <a:spcPct val="90000"/>
                </a:lnSpc>
                <a:spcBef>
                  <a:spcPts val="1250"/>
                </a:spcBef>
                <a:buClrTx/>
                <a:buFontTx/>
                <a:buNone/>
                <a:tabLst>
                  <a:tab pos="355600" algn="l"/>
                  <a:tab pos="1270000" algn="l"/>
                  <a:tab pos="2184400" algn="l"/>
                  <a:tab pos="3098800" algn="l"/>
                  <a:tab pos="4013200" algn="l"/>
                  <a:tab pos="4927600" algn="l"/>
                  <a:tab pos="5842000" algn="l"/>
                  <a:tab pos="6756400" algn="l"/>
                  <a:tab pos="7670800" algn="l"/>
                  <a:tab pos="8585200" algn="l"/>
                  <a:tab pos="9499600" algn="l"/>
                  <a:tab pos="10414000" algn="l"/>
                </a:tabLst>
              </a:pPr>
              <a:endParaRPr lang="it-IT" sz="2000" b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endParaRPr>
            </a:p>
          </p:txBody>
        </p:sp>
        <p:pic>
          <p:nvPicPr>
            <p:cNvPr id="66563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1" y="709"/>
              <a:ext cx="5080" cy="359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96" y="79"/>
              <a:ext cx="5440" cy="4048"/>
              <a:chOff x="96" y="79"/>
              <a:chExt cx="5440" cy="4048"/>
            </a:xfrm>
          </p:grpSpPr>
          <p:sp>
            <p:nvSpPr>
              <p:cNvPr id="66565" name="Text Box 5"/>
              <p:cNvSpPr txBox="1">
                <a:spLocks noChangeArrowheads="1"/>
              </p:cNvSpPr>
              <p:nvPr/>
            </p:nvSpPr>
            <p:spPr bwMode="auto">
              <a:xfrm>
                <a:off x="480" y="96"/>
                <a:ext cx="3359" cy="28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6566" name="Line 6"/>
              <p:cNvSpPr>
                <a:spLocks noChangeShapeType="1"/>
              </p:cNvSpPr>
              <p:nvPr/>
            </p:nvSpPr>
            <p:spPr bwMode="auto">
              <a:xfrm>
                <a:off x="96" y="384"/>
                <a:ext cx="5440" cy="0"/>
              </a:xfrm>
              <a:prstGeom prst="line">
                <a:avLst/>
              </a:prstGeom>
              <a:noFill/>
              <a:ln w="15840">
                <a:solidFill>
                  <a:srgbClr val="000099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6567" name="Line 7"/>
              <p:cNvSpPr>
                <a:spLocks noChangeShapeType="1"/>
              </p:cNvSpPr>
              <p:nvPr/>
            </p:nvSpPr>
            <p:spPr bwMode="auto">
              <a:xfrm>
                <a:off x="336" y="96"/>
                <a:ext cx="0" cy="4031"/>
              </a:xfrm>
              <a:prstGeom prst="line">
                <a:avLst/>
              </a:prstGeom>
              <a:noFill/>
              <a:ln w="15840">
                <a:solidFill>
                  <a:srgbClr val="000099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6568" name="Line 8"/>
              <p:cNvSpPr>
                <a:spLocks noChangeShapeType="1"/>
              </p:cNvSpPr>
              <p:nvPr/>
            </p:nvSpPr>
            <p:spPr bwMode="auto">
              <a:xfrm>
                <a:off x="384" y="144"/>
                <a:ext cx="0" cy="3740"/>
              </a:xfrm>
              <a:prstGeom prst="line">
                <a:avLst/>
              </a:prstGeom>
              <a:noFill/>
              <a:ln w="28440">
                <a:solidFill>
                  <a:srgbClr val="FF66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6569" name="Rectangle 9"/>
              <p:cNvSpPr>
                <a:spLocks noChangeArrowheads="1"/>
              </p:cNvSpPr>
              <p:nvPr/>
            </p:nvSpPr>
            <p:spPr bwMode="auto">
              <a:xfrm>
                <a:off x="856" y="79"/>
                <a:ext cx="3725" cy="28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spcBef>
                    <a:spcPts val="1500"/>
                  </a:spcBef>
                  <a:buClrTx/>
                  <a:buFontTx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it-IT" sz="2400">
                    <a:solidFill>
                      <a:srgbClr val="000099"/>
                    </a:solidFill>
                    <a:latin typeface="BankGothic Md BT" pitchFamily="32" charset="0"/>
                    <a:ea typeface="ＭＳ Ｐゴシック" charset="0"/>
                    <a:cs typeface="ＭＳ Ｐゴシック" charset="0"/>
                  </a:rPr>
                  <a:t>REGOLAMENTO URBANISTICO D’AREA</a:t>
                </a: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52400" y="125413"/>
            <a:ext cx="8916988" cy="6426200"/>
            <a:chOff x="96" y="79"/>
            <a:chExt cx="5617" cy="4048"/>
          </a:xfrm>
        </p:grpSpPr>
        <p:sp>
          <p:nvSpPr>
            <p:cNvPr id="67586" name="Rectangle 2"/>
            <p:cNvSpPr>
              <a:spLocks noChangeArrowheads="1"/>
            </p:cNvSpPr>
            <p:nvPr/>
          </p:nvSpPr>
          <p:spPr bwMode="auto">
            <a:xfrm>
              <a:off x="612" y="482"/>
              <a:ext cx="4127" cy="231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marL="355600" indent="-354013">
                <a:lnSpc>
                  <a:spcPct val="90000"/>
                </a:lnSpc>
                <a:spcBef>
                  <a:spcPts val="1250"/>
                </a:spcBef>
                <a:buClrTx/>
                <a:buFontTx/>
                <a:buNone/>
                <a:tabLst>
                  <a:tab pos="355600" algn="l"/>
                  <a:tab pos="1270000" algn="l"/>
                  <a:tab pos="2184400" algn="l"/>
                  <a:tab pos="3098800" algn="l"/>
                  <a:tab pos="4013200" algn="l"/>
                  <a:tab pos="4927600" algn="l"/>
                  <a:tab pos="5842000" algn="l"/>
                  <a:tab pos="6756400" algn="l"/>
                  <a:tab pos="7670800" algn="l"/>
                  <a:tab pos="8585200" algn="l"/>
                  <a:tab pos="9499600" algn="l"/>
                  <a:tab pos="10414000" algn="l"/>
                </a:tabLst>
              </a:pPr>
              <a:r>
                <a:rPr lang="it-IT" sz="2000" b="0">
                  <a:solidFill>
                    <a:srgbClr val="FF66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ＭＳ Ｐゴシック" charset="0"/>
                  <a:cs typeface="ＭＳ Ｐゴシック" charset="0"/>
                </a:rPr>
                <a:t>DIMENSIONAMENTO – TURISTICO RICETTIVO</a:t>
              </a:r>
            </a:p>
          </p:txBody>
        </p:sp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96" y="79"/>
              <a:ext cx="5440" cy="4048"/>
              <a:chOff x="96" y="79"/>
              <a:chExt cx="5440" cy="4048"/>
            </a:xfrm>
          </p:grpSpPr>
          <p:sp>
            <p:nvSpPr>
              <p:cNvPr id="67588" name="Text Box 4"/>
              <p:cNvSpPr txBox="1">
                <a:spLocks noChangeArrowheads="1"/>
              </p:cNvSpPr>
              <p:nvPr/>
            </p:nvSpPr>
            <p:spPr bwMode="auto">
              <a:xfrm>
                <a:off x="480" y="96"/>
                <a:ext cx="3359" cy="28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7589" name="Line 5"/>
              <p:cNvSpPr>
                <a:spLocks noChangeShapeType="1"/>
              </p:cNvSpPr>
              <p:nvPr/>
            </p:nvSpPr>
            <p:spPr bwMode="auto">
              <a:xfrm>
                <a:off x="96" y="384"/>
                <a:ext cx="5440" cy="0"/>
              </a:xfrm>
              <a:prstGeom prst="line">
                <a:avLst/>
              </a:prstGeom>
              <a:noFill/>
              <a:ln w="15840">
                <a:solidFill>
                  <a:srgbClr val="000099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7590" name="Line 6"/>
              <p:cNvSpPr>
                <a:spLocks noChangeShapeType="1"/>
              </p:cNvSpPr>
              <p:nvPr/>
            </p:nvSpPr>
            <p:spPr bwMode="auto">
              <a:xfrm>
                <a:off x="336" y="96"/>
                <a:ext cx="0" cy="4031"/>
              </a:xfrm>
              <a:prstGeom prst="line">
                <a:avLst/>
              </a:prstGeom>
              <a:noFill/>
              <a:ln w="15840">
                <a:solidFill>
                  <a:srgbClr val="000099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7591" name="Line 7"/>
              <p:cNvSpPr>
                <a:spLocks noChangeShapeType="1"/>
              </p:cNvSpPr>
              <p:nvPr/>
            </p:nvSpPr>
            <p:spPr bwMode="auto">
              <a:xfrm>
                <a:off x="384" y="144"/>
                <a:ext cx="0" cy="3740"/>
              </a:xfrm>
              <a:prstGeom prst="line">
                <a:avLst/>
              </a:prstGeom>
              <a:noFill/>
              <a:ln w="28440">
                <a:solidFill>
                  <a:srgbClr val="FF66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7592" name="Rectangle 8"/>
              <p:cNvSpPr>
                <a:spLocks noChangeArrowheads="1"/>
              </p:cNvSpPr>
              <p:nvPr/>
            </p:nvSpPr>
            <p:spPr bwMode="auto">
              <a:xfrm>
                <a:off x="856" y="79"/>
                <a:ext cx="3725" cy="28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spcBef>
                    <a:spcPts val="1500"/>
                  </a:spcBef>
                  <a:buClrTx/>
                  <a:buFontTx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it-IT" sz="2400">
                    <a:solidFill>
                      <a:srgbClr val="000099"/>
                    </a:solidFill>
                    <a:latin typeface="BankGothic Md BT" pitchFamily="32" charset="0"/>
                    <a:ea typeface="ＭＳ Ｐゴシック" charset="0"/>
                    <a:cs typeface="ＭＳ Ｐゴシック" charset="0"/>
                  </a:rPr>
                  <a:t>REGOLAMENTO URBANISTICO D’AREA</a:t>
                </a:r>
              </a:p>
            </p:txBody>
          </p:sp>
        </p:grpSp>
        <p:pic>
          <p:nvPicPr>
            <p:cNvPr id="67593" name="Picture 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5" y="882"/>
              <a:ext cx="5328" cy="272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52400" y="125413"/>
            <a:ext cx="8739188" cy="6753225"/>
            <a:chOff x="96" y="79"/>
            <a:chExt cx="5505" cy="4254"/>
          </a:xfrm>
        </p:grpSpPr>
        <p:sp>
          <p:nvSpPr>
            <p:cNvPr id="68610" name="Rectangle 2"/>
            <p:cNvSpPr>
              <a:spLocks noChangeArrowheads="1"/>
            </p:cNvSpPr>
            <p:nvPr/>
          </p:nvSpPr>
          <p:spPr bwMode="auto">
            <a:xfrm>
              <a:off x="612" y="527"/>
              <a:ext cx="4127" cy="504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marL="355600" indent="-354013">
                <a:lnSpc>
                  <a:spcPct val="90000"/>
                </a:lnSpc>
                <a:spcBef>
                  <a:spcPts val="1250"/>
                </a:spcBef>
                <a:buClrTx/>
                <a:buFontTx/>
                <a:buNone/>
                <a:tabLst>
                  <a:tab pos="355600" algn="l"/>
                  <a:tab pos="1270000" algn="l"/>
                  <a:tab pos="2184400" algn="l"/>
                  <a:tab pos="3098800" algn="l"/>
                  <a:tab pos="4013200" algn="l"/>
                  <a:tab pos="4927600" algn="l"/>
                  <a:tab pos="5842000" algn="l"/>
                  <a:tab pos="6756400" algn="l"/>
                  <a:tab pos="7670800" algn="l"/>
                  <a:tab pos="8585200" algn="l"/>
                  <a:tab pos="9499600" algn="l"/>
                  <a:tab pos="10414000" algn="l"/>
                </a:tabLst>
              </a:pPr>
              <a:r>
                <a:rPr lang="it-IT" sz="2000" b="0">
                  <a:solidFill>
                    <a:srgbClr val="FF66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ea typeface="ＭＳ Ｐゴシック" charset="0"/>
                  <a:cs typeface="ＭＳ Ｐゴシック" charset="0"/>
                </a:rPr>
                <a:t>DIMENSIONAMENTO - PRODUTTIVO</a:t>
              </a:r>
            </a:p>
            <a:p>
              <a:pPr marL="355600" indent="-354013">
                <a:lnSpc>
                  <a:spcPct val="90000"/>
                </a:lnSpc>
                <a:spcBef>
                  <a:spcPts val="1250"/>
                </a:spcBef>
                <a:buClrTx/>
                <a:buFontTx/>
                <a:buNone/>
                <a:tabLst>
                  <a:tab pos="355600" algn="l"/>
                  <a:tab pos="1270000" algn="l"/>
                  <a:tab pos="2184400" algn="l"/>
                  <a:tab pos="3098800" algn="l"/>
                  <a:tab pos="4013200" algn="l"/>
                  <a:tab pos="4927600" algn="l"/>
                  <a:tab pos="5842000" algn="l"/>
                  <a:tab pos="6756400" algn="l"/>
                  <a:tab pos="7670800" algn="l"/>
                  <a:tab pos="8585200" algn="l"/>
                  <a:tab pos="9499600" algn="l"/>
                  <a:tab pos="10414000" algn="l"/>
                </a:tabLst>
              </a:pPr>
              <a:endParaRPr lang="it-IT" sz="2000" b="0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charset="0"/>
                <a:cs typeface="ＭＳ Ｐゴシック" charset="0"/>
              </a:endParaRPr>
            </a:p>
          </p:txBody>
        </p:sp>
        <p:pic>
          <p:nvPicPr>
            <p:cNvPr id="68611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6" y="709"/>
              <a:ext cx="5125" cy="362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</p:pic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96" y="79"/>
              <a:ext cx="5440" cy="4048"/>
              <a:chOff x="96" y="79"/>
              <a:chExt cx="5440" cy="4048"/>
            </a:xfrm>
          </p:grpSpPr>
          <p:sp>
            <p:nvSpPr>
              <p:cNvPr id="68613" name="Text Box 5"/>
              <p:cNvSpPr txBox="1">
                <a:spLocks noChangeArrowheads="1"/>
              </p:cNvSpPr>
              <p:nvPr/>
            </p:nvSpPr>
            <p:spPr bwMode="auto">
              <a:xfrm>
                <a:off x="480" y="96"/>
                <a:ext cx="3359" cy="287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68614" name="Line 6"/>
              <p:cNvSpPr>
                <a:spLocks noChangeShapeType="1"/>
              </p:cNvSpPr>
              <p:nvPr/>
            </p:nvSpPr>
            <p:spPr bwMode="auto">
              <a:xfrm>
                <a:off x="96" y="384"/>
                <a:ext cx="5440" cy="0"/>
              </a:xfrm>
              <a:prstGeom prst="line">
                <a:avLst/>
              </a:prstGeom>
              <a:noFill/>
              <a:ln w="15840">
                <a:solidFill>
                  <a:srgbClr val="000099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8615" name="Line 7"/>
              <p:cNvSpPr>
                <a:spLocks noChangeShapeType="1"/>
              </p:cNvSpPr>
              <p:nvPr/>
            </p:nvSpPr>
            <p:spPr bwMode="auto">
              <a:xfrm>
                <a:off x="336" y="96"/>
                <a:ext cx="0" cy="4031"/>
              </a:xfrm>
              <a:prstGeom prst="line">
                <a:avLst/>
              </a:prstGeom>
              <a:noFill/>
              <a:ln w="15840">
                <a:solidFill>
                  <a:srgbClr val="000099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8616" name="Line 8"/>
              <p:cNvSpPr>
                <a:spLocks noChangeShapeType="1"/>
              </p:cNvSpPr>
              <p:nvPr/>
            </p:nvSpPr>
            <p:spPr bwMode="auto">
              <a:xfrm>
                <a:off x="384" y="144"/>
                <a:ext cx="0" cy="3740"/>
              </a:xfrm>
              <a:prstGeom prst="line">
                <a:avLst/>
              </a:prstGeom>
              <a:noFill/>
              <a:ln w="28440">
                <a:solidFill>
                  <a:srgbClr val="FF6600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8617" name="Rectangle 9"/>
              <p:cNvSpPr>
                <a:spLocks noChangeArrowheads="1"/>
              </p:cNvSpPr>
              <p:nvPr/>
            </p:nvSpPr>
            <p:spPr bwMode="auto">
              <a:xfrm>
                <a:off x="856" y="79"/>
                <a:ext cx="3725" cy="289"/>
              </a:xfrm>
              <a:prstGeom prst="rect">
                <a:avLst/>
              </a:prstGeom>
              <a:noFill/>
              <a:ln w="9525">
                <a:noFill/>
                <a:round/>
                <a:headEnd/>
                <a:tailEnd/>
              </a:ln>
              <a:effectLst/>
            </p:spPr>
            <p:txBody>
              <a:bodyPr wrap="none" lIns="90000" tIns="46800" rIns="90000" bIns="46800">
                <a:spAutoFit/>
              </a:bodyPr>
              <a:lstStyle/>
              <a:p>
                <a:pPr>
                  <a:spcBef>
                    <a:spcPts val="1500"/>
                  </a:spcBef>
                  <a:buClrTx/>
                  <a:buFontTx/>
                  <a:buNone/>
                  <a:tabLst>
                    <a:tab pos="0" algn="l"/>
                    <a:tab pos="914400" algn="l"/>
                    <a:tab pos="1828800" algn="l"/>
                    <a:tab pos="2743200" algn="l"/>
                    <a:tab pos="3657600" algn="l"/>
                    <a:tab pos="4572000" algn="l"/>
                    <a:tab pos="5486400" algn="l"/>
                    <a:tab pos="6400800" algn="l"/>
                    <a:tab pos="7315200" algn="l"/>
                    <a:tab pos="8229600" algn="l"/>
                    <a:tab pos="9144000" algn="l"/>
                    <a:tab pos="10058400" algn="l"/>
                  </a:tabLst>
                </a:pPr>
                <a:r>
                  <a:rPr lang="it-IT" sz="2400">
                    <a:solidFill>
                      <a:srgbClr val="000099"/>
                    </a:solidFill>
                    <a:latin typeface="BankGothic Md BT" pitchFamily="32" charset="0"/>
                    <a:ea typeface="ＭＳ Ｐゴシック" charset="0"/>
                    <a:cs typeface="ＭＳ Ｐゴシック" charset="0"/>
                  </a:rPr>
                  <a:t>REGOLAMENTO URBANISTICO D’AREA</a:t>
                </a: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1263</Words>
  <Application>Microsoft Office PowerPoint</Application>
  <PresentationFormat>Presentazione su schermo (4:3)</PresentationFormat>
  <Paragraphs>299</Paragraphs>
  <Slides>28</Slides>
  <Notes>28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29" baseType="lpstr">
      <vt:lpstr>Tema di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utente</dc:creator>
  <cp:lastModifiedBy>utente</cp:lastModifiedBy>
  <cp:revision>1</cp:revision>
  <dcterms:created xsi:type="dcterms:W3CDTF">2012-05-07T10:29:24Z</dcterms:created>
  <dcterms:modified xsi:type="dcterms:W3CDTF">2012-05-07T10:31:19Z</dcterms:modified>
</cp:coreProperties>
</file>